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50953B8-391F-41AE-A091-B72172FE51DC}">
  <a:tblStyle styleId="{950953B8-391F-41AE-A091-B72172FE51DC}"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a:tcStyle>
        <a:tcBdr/>
        <a:fill>
          <a:solidFill>
            <a:srgbClr val="D0DEEF"/>
          </a:solidFill>
        </a:fill>
      </a:tcStyle>
    </a:band1H>
    <a:band2H>
      <a:tcTxStyle/>
      <a:tcStyle>
        <a:tcBdr/>
      </a:tcStyle>
    </a:band2H>
    <a:band1V>
      <a:tcTxStyle/>
      <a:tcStyle>
        <a:tcBdr/>
        <a:fill>
          <a:solidFill>
            <a:srgbClr val="D0DEEF"/>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9" name="Google Shape;139;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p1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p1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p1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p1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1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9" name="Google Shape;199;p2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p2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2" name="Google Shape;212;p2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8" name="Google Shape;218;p2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5" name="Google Shape;225;p2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2" name="Google Shape;102;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8" name="Google Shape;108;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 name="Google Shape;27;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3" name="Google Shape;3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txBox="1">
            <a:spLocks noGrp="1"/>
          </p:cNvSpPr>
          <p:nvPr>
            <p:ph type="ctrTitle"/>
          </p:nvPr>
        </p:nvSpPr>
        <p:spPr>
          <a:xfrm>
            <a:off x="1515374" y="69015"/>
            <a:ext cx="9144000" cy="273359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b="1"/>
              <a:t>SEPM PROJECT</a:t>
            </a:r>
            <a:endParaRPr b="1"/>
          </a:p>
        </p:txBody>
      </p:sp>
      <p:sp>
        <p:nvSpPr>
          <p:cNvPr id="85" name="Google Shape;85;p13"/>
          <p:cNvSpPr txBox="1">
            <a:spLocks noGrp="1"/>
          </p:cNvSpPr>
          <p:nvPr>
            <p:ph type="subTitle" idx="1"/>
          </p:nvPr>
        </p:nvSpPr>
        <p:spPr>
          <a:xfrm>
            <a:off x="1524000" y="2984742"/>
            <a:ext cx="9144000" cy="1660585"/>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b="1" i="1"/>
              <a:t>: A FITNESS APPLICATION</a:t>
            </a:r>
            <a:endParaRPr b="1" i="1"/>
          </a:p>
          <a:p>
            <a:pPr marL="0" lvl="0" indent="0" algn="ctr" rtl="0">
              <a:lnSpc>
                <a:spcPct val="90000"/>
              </a:lnSpc>
              <a:spcBef>
                <a:spcPts val="1000"/>
              </a:spcBef>
              <a:spcAft>
                <a:spcPts val="0"/>
              </a:spcAft>
              <a:buClr>
                <a:schemeClr val="dk1"/>
              </a:buClr>
              <a:buSzPts val="2400"/>
              <a:buNone/>
            </a:pPr>
            <a:endParaRPr b="1" i="1"/>
          </a:p>
          <a:p>
            <a:pPr marL="0" lvl="0" indent="0" algn="ctr" rtl="0">
              <a:lnSpc>
                <a:spcPct val="90000"/>
              </a:lnSpc>
              <a:spcBef>
                <a:spcPts val="1000"/>
              </a:spcBef>
              <a:spcAft>
                <a:spcPts val="0"/>
              </a:spcAft>
              <a:buClr>
                <a:schemeClr val="dk1"/>
              </a:buClr>
              <a:buSzPts val="2400"/>
              <a:buNone/>
            </a:pPr>
            <a:endParaRPr b="1" i="1"/>
          </a:p>
          <a:p>
            <a:pPr marL="0" lvl="0" indent="0" algn="ctr" rtl="0">
              <a:lnSpc>
                <a:spcPct val="90000"/>
              </a:lnSpc>
              <a:spcBef>
                <a:spcPts val="1000"/>
              </a:spcBef>
              <a:spcAft>
                <a:spcPts val="0"/>
              </a:spcAft>
              <a:buClr>
                <a:schemeClr val="dk1"/>
              </a:buClr>
              <a:buSzPts val="2400"/>
              <a:buNone/>
            </a:pPr>
            <a:endParaRPr b="1" i="1"/>
          </a:p>
          <a:p>
            <a:pPr marL="0" lvl="0" indent="0" algn="ctr" rtl="0">
              <a:lnSpc>
                <a:spcPct val="90000"/>
              </a:lnSpc>
              <a:spcBef>
                <a:spcPts val="1000"/>
              </a:spcBef>
              <a:spcAft>
                <a:spcPts val="0"/>
              </a:spcAft>
              <a:buClr>
                <a:schemeClr val="dk1"/>
              </a:buClr>
              <a:buSzPts val="2400"/>
              <a:buNone/>
            </a:pPr>
            <a:endParaRPr b="1" i="1"/>
          </a:p>
        </p:txBody>
      </p:sp>
      <p:sp>
        <p:nvSpPr>
          <p:cNvPr id="86" name="Google Shape;86;p13"/>
          <p:cNvSpPr txBox="1"/>
          <p:nvPr/>
        </p:nvSpPr>
        <p:spPr>
          <a:xfrm>
            <a:off x="5917722" y="5089584"/>
            <a:ext cx="5520904" cy="13233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i="0" u="none" strike="noStrike" cap="none" dirty="0">
                <a:solidFill>
                  <a:schemeClr val="dk1"/>
                </a:solidFill>
                <a:latin typeface="Calibri"/>
                <a:ea typeface="Calibri"/>
                <a:cs typeface="Calibri"/>
                <a:sym typeface="Calibri"/>
              </a:rPr>
              <a:t>TEAM MEMBERS</a:t>
            </a:r>
            <a:endParaRPr dirty="0"/>
          </a:p>
          <a:p>
            <a:pPr marL="0" marR="0" lvl="0" indent="0" algn="l" rtl="0">
              <a:spcBef>
                <a:spcPts val="0"/>
              </a:spcBef>
              <a:spcAft>
                <a:spcPts val="0"/>
              </a:spcAft>
              <a:buNone/>
            </a:pPr>
            <a:r>
              <a:rPr lang="en-US" sz="2000" b="0" i="0" u="none" strike="noStrike" cap="none" dirty="0">
                <a:solidFill>
                  <a:schemeClr val="dk1"/>
                </a:solidFill>
                <a:latin typeface="Calibri"/>
                <a:ea typeface="Calibri"/>
                <a:cs typeface="Calibri"/>
                <a:sym typeface="Calibri"/>
              </a:rPr>
              <a:t>1. SMARAJIT BAKSI (RA2011003010813)</a:t>
            </a:r>
            <a:endParaRPr dirty="0"/>
          </a:p>
          <a:p>
            <a:pPr marL="0" marR="0" lvl="0" indent="0" algn="l" rtl="0">
              <a:spcBef>
                <a:spcPts val="0"/>
              </a:spcBef>
              <a:spcAft>
                <a:spcPts val="0"/>
              </a:spcAft>
              <a:buNone/>
            </a:pPr>
            <a:r>
              <a:rPr lang="en-US" sz="2000" dirty="0">
                <a:solidFill>
                  <a:schemeClr val="dk1"/>
                </a:solidFill>
                <a:latin typeface="Calibri"/>
                <a:ea typeface="Calibri"/>
                <a:cs typeface="Calibri"/>
                <a:sym typeface="Calibri"/>
              </a:rPr>
              <a:t>2. ADARSH VARDHAN SINGH (RA2011003010794)</a:t>
            </a:r>
            <a:endParaRPr sz="20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000" dirty="0">
                <a:solidFill>
                  <a:schemeClr val="dk1"/>
                </a:solidFill>
                <a:latin typeface="Calibri"/>
                <a:ea typeface="Calibri"/>
                <a:cs typeface="Calibri"/>
                <a:sym typeface="Calibri"/>
              </a:rPr>
              <a:t>3. SHASHANK NANDANWAR (</a:t>
            </a:r>
            <a:r>
              <a:rPr lang="en-US" sz="2000">
                <a:solidFill>
                  <a:schemeClr val="dk1"/>
                </a:solidFill>
                <a:latin typeface="Calibri"/>
                <a:ea typeface="Calibri"/>
                <a:cs typeface="Calibri"/>
                <a:sym typeface="Calibri"/>
              </a:rPr>
              <a:t>RA2011003010779)</a:t>
            </a:r>
            <a:endParaRPr sz="2000" dirty="0">
              <a:solidFill>
                <a:schemeClr val="dk1"/>
              </a:solidFill>
              <a:latin typeface="Calibri"/>
              <a:ea typeface="Calibri"/>
              <a:cs typeface="Calibri"/>
              <a:sym typeface="Calibri"/>
            </a:endParaRPr>
          </a:p>
        </p:txBody>
      </p:sp>
      <p:pic>
        <p:nvPicPr>
          <p:cNvPr id="87" name="Google Shape;87;p13"/>
          <p:cNvPicPr preferRelativeResize="0"/>
          <p:nvPr/>
        </p:nvPicPr>
        <p:blipFill rotWithShape="1">
          <a:blip r:embed="rId3">
            <a:alphaModFix/>
          </a:blip>
          <a:srcRect l="25834" t="10692" r="37343" b="18861"/>
          <a:stretch/>
        </p:blipFill>
        <p:spPr>
          <a:xfrm>
            <a:off x="3027871" y="2802605"/>
            <a:ext cx="1397179" cy="73300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b="1"/>
              <a:t>EFFORT &amp; COST ESTIMATION</a:t>
            </a:r>
            <a:endParaRPr b="1"/>
          </a:p>
        </p:txBody>
      </p:sp>
      <p:pic>
        <p:nvPicPr>
          <p:cNvPr id="142" name="Google Shape;142;p22"/>
          <p:cNvPicPr preferRelativeResize="0">
            <a:picLocks noGrp="1"/>
          </p:cNvPicPr>
          <p:nvPr>
            <p:ph type="body" idx="1"/>
          </p:nvPr>
        </p:nvPicPr>
        <p:blipFill rotWithShape="1">
          <a:blip r:embed="rId3">
            <a:alphaModFix/>
          </a:blip>
          <a:srcRect l="18367" t="17320" r="20077" b="802"/>
          <a:stretch/>
        </p:blipFill>
        <p:spPr>
          <a:xfrm>
            <a:off x="2461292" y="1690688"/>
            <a:ext cx="6570565" cy="491602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WORK BREAKDOWN STRUCTURE</a:t>
            </a:r>
            <a:endParaRPr b="1"/>
          </a:p>
        </p:txBody>
      </p:sp>
      <p:pic>
        <p:nvPicPr>
          <p:cNvPr id="148" name="Google Shape;148;p23"/>
          <p:cNvPicPr preferRelativeResize="0">
            <a:picLocks noGrp="1"/>
          </p:cNvPicPr>
          <p:nvPr>
            <p:ph type="body" idx="1"/>
          </p:nvPr>
        </p:nvPicPr>
        <p:blipFill rotWithShape="1">
          <a:blip r:embed="rId3">
            <a:alphaModFix/>
          </a:blip>
          <a:srcRect l="20931" t="15734" r="20300" b="11112"/>
          <a:stretch/>
        </p:blipFill>
        <p:spPr>
          <a:xfrm>
            <a:off x="2570674" y="2234878"/>
            <a:ext cx="7410091" cy="517520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RISK ANALYSIS</a:t>
            </a:r>
            <a:endParaRPr b="1"/>
          </a:p>
        </p:txBody>
      </p:sp>
      <p:sp>
        <p:nvSpPr>
          <p:cNvPr id="154" name="Google Shape;154;p2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ct val="100000"/>
              <a:buNone/>
            </a:pPr>
            <a:r>
              <a:rPr lang="en-US" sz="2000"/>
              <a:t>STRENGTHS:</a:t>
            </a:r>
            <a:endParaRPr/>
          </a:p>
          <a:p>
            <a:pPr marL="228600" lvl="0" indent="-228600" algn="l" rtl="0">
              <a:lnSpc>
                <a:spcPct val="90000"/>
              </a:lnSpc>
              <a:spcBef>
                <a:spcPts val="1000"/>
              </a:spcBef>
              <a:spcAft>
                <a:spcPts val="0"/>
              </a:spcAft>
              <a:buClr>
                <a:schemeClr val="dk1"/>
              </a:buClr>
              <a:buSzPct val="100000"/>
              <a:buChar char="•"/>
            </a:pPr>
            <a:r>
              <a:rPr lang="en-US" sz="1400"/>
              <a:t>Easy to use UI: user friendly and easy to handle interface which helps the user as and when the application is opened. </a:t>
            </a:r>
            <a:endParaRPr sz="1400"/>
          </a:p>
          <a:p>
            <a:pPr marL="228600" lvl="0" indent="-228600" algn="l" rtl="0">
              <a:lnSpc>
                <a:spcPct val="90000"/>
              </a:lnSpc>
              <a:spcBef>
                <a:spcPts val="1000"/>
              </a:spcBef>
              <a:spcAft>
                <a:spcPts val="0"/>
              </a:spcAft>
              <a:buClr>
                <a:schemeClr val="dk1"/>
              </a:buClr>
              <a:buSzPct val="100000"/>
              <a:buChar char="•"/>
            </a:pPr>
            <a:r>
              <a:rPr lang="en-US" sz="1400"/>
              <a:t> Great for fitness oriented people: Fitness related videos and advice provided for the user as per his needs. </a:t>
            </a:r>
            <a:endParaRPr sz="1400"/>
          </a:p>
          <a:p>
            <a:pPr marL="228600" lvl="0" indent="-228600" algn="l" rtl="0">
              <a:lnSpc>
                <a:spcPct val="90000"/>
              </a:lnSpc>
              <a:spcBef>
                <a:spcPts val="1000"/>
              </a:spcBef>
              <a:spcAft>
                <a:spcPts val="0"/>
              </a:spcAft>
              <a:buClr>
                <a:schemeClr val="dk1"/>
              </a:buClr>
              <a:buSzPct val="100000"/>
              <a:buChar char="•"/>
            </a:pPr>
            <a:r>
              <a:rPr lang="en-US" sz="1400"/>
              <a:t>Convenience: Fitness is just a click away from the user’s lives, saving a lot of waiting time.</a:t>
            </a:r>
            <a:endParaRPr/>
          </a:p>
          <a:p>
            <a:pPr marL="0" lvl="0" indent="0" algn="l" rtl="0">
              <a:lnSpc>
                <a:spcPct val="90000"/>
              </a:lnSpc>
              <a:spcBef>
                <a:spcPts val="1000"/>
              </a:spcBef>
              <a:spcAft>
                <a:spcPts val="0"/>
              </a:spcAft>
              <a:buClr>
                <a:schemeClr val="dk1"/>
              </a:buClr>
              <a:buSzPct val="100000"/>
              <a:buNone/>
            </a:pPr>
            <a:r>
              <a:rPr lang="en-US" sz="2200"/>
              <a:t>WEAKNESS:</a:t>
            </a:r>
            <a:endParaRPr/>
          </a:p>
          <a:p>
            <a:pPr marL="228600" lvl="0" indent="-228600" algn="l" rtl="0">
              <a:lnSpc>
                <a:spcPct val="90000"/>
              </a:lnSpc>
              <a:spcBef>
                <a:spcPts val="1000"/>
              </a:spcBef>
              <a:spcAft>
                <a:spcPts val="0"/>
              </a:spcAft>
              <a:buClr>
                <a:schemeClr val="dk1"/>
              </a:buClr>
              <a:buSzPct val="100000"/>
              <a:buChar char="•"/>
            </a:pPr>
            <a:r>
              <a:rPr lang="en-US" sz="1400"/>
              <a:t>Funding: The software needs to be funded by investors.</a:t>
            </a:r>
            <a:endParaRPr/>
          </a:p>
          <a:p>
            <a:pPr marL="228600" lvl="0" indent="-228600" algn="l" rtl="0">
              <a:lnSpc>
                <a:spcPct val="90000"/>
              </a:lnSpc>
              <a:spcBef>
                <a:spcPts val="1000"/>
              </a:spcBef>
              <a:spcAft>
                <a:spcPts val="0"/>
              </a:spcAft>
              <a:buClr>
                <a:schemeClr val="dk1"/>
              </a:buClr>
              <a:buSzPct val="100000"/>
              <a:buChar char="•"/>
            </a:pPr>
            <a:r>
              <a:rPr lang="en-US" sz="1400"/>
              <a:t>Competition: There is a lot of competition in the fitness application sector and thus coming up with unique solutions is a task. </a:t>
            </a:r>
            <a:endParaRPr/>
          </a:p>
          <a:p>
            <a:pPr marL="228600" lvl="0" indent="-228600" algn="l" rtl="0">
              <a:lnSpc>
                <a:spcPct val="90000"/>
              </a:lnSpc>
              <a:spcBef>
                <a:spcPts val="1000"/>
              </a:spcBef>
              <a:spcAft>
                <a:spcPts val="0"/>
              </a:spcAft>
              <a:buClr>
                <a:schemeClr val="dk1"/>
              </a:buClr>
              <a:buSzPct val="100000"/>
              <a:buChar char="•"/>
            </a:pPr>
            <a:r>
              <a:rPr lang="en-US" sz="1400"/>
              <a:t>Limited exercise equipment: It does not provide the exact real time simulation of a place like a gym with all its equipment.</a:t>
            </a:r>
            <a:endParaRPr/>
          </a:p>
          <a:p>
            <a:pPr marL="0" lvl="0" indent="0" algn="l" rtl="0">
              <a:lnSpc>
                <a:spcPct val="90000"/>
              </a:lnSpc>
              <a:spcBef>
                <a:spcPts val="1000"/>
              </a:spcBef>
              <a:spcAft>
                <a:spcPts val="0"/>
              </a:spcAft>
              <a:buClr>
                <a:schemeClr val="dk1"/>
              </a:buClr>
              <a:buSzPct val="100000"/>
              <a:buNone/>
            </a:pPr>
            <a:r>
              <a:rPr lang="en-US" sz="2000"/>
              <a:t>OPPORTUNITIES:</a:t>
            </a:r>
            <a:endParaRPr/>
          </a:p>
          <a:p>
            <a:pPr marL="228600" lvl="0" indent="-228600" algn="l" rtl="0">
              <a:lnSpc>
                <a:spcPct val="90000"/>
              </a:lnSpc>
              <a:spcBef>
                <a:spcPts val="1000"/>
              </a:spcBef>
              <a:spcAft>
                <a:spcPts val="0"/>
              </a:spcAft>
              <a:buClr>
                <a:schemeClr val="dk1"/>
              </a:buClr>
              <a:buSzPct val="100000"/>
              <a:buChar char="•"/>
            </a:pPr>
            <a:r>
              <a:rPr lang="en-US" sz="1400"/>
              <a:t>Awareness: People are getting more aware of their fitness and healthcare needs which provides the company with the opportunity to cater to the user needs. </a:t>
            </a:r>
            <a:endParaRPr sz="1400"/>
          </a:p>
          <a:p>
            <a:pPr marL="228600" lvl="0" indent="-228600" algn="l" rtl="0">
              <a:lnSpc>
                <a:spcPct val="90000"/>
              </a:lnSpc>
              <a:spcBef>
                <a:spcPts val="1000"/>
              </a:spcBef>
              <a:spcAft>
                <a:spcPts val="0"/>
              </a:spcAft>
              <a:buClr>
                <a:schemeClr val="dk1"/>
              </a:buClr>
              <a:buSzPct val="100000"/>
              <a:buChar char="•"/>
            </a:pPr>
            <a:r>
              <a:rPr lang="en-US" sz="1400"/>
              <a:t> Fast growing industry: It is one of the most growing IT industry and is also very popular among consumers.</a:t>
            </a:r>
            <a:endParaRPr/>
          </a:p>
          <a:p>
            <a:pPr marL="0" lvl="0" indent="0" algn="l" rtl="0">
              <a:lnSpc>
                <a:spcPct val="90000"/>
              </a:lnSpc>
              <a:spcBef>
                <a:spcPts val="1000"/>
              </a:spcBef>
              <a:spcAft>
                <a:spcPts val="0"/>
              </a:spcAft>
              <a:buClr>
                <a:schemeClr val="dk1"/>
              </a:buClr>
              <a:buSzPct val="100000"/>
              <a:buNone/>
            </a:pPr>
            <a:r>
              <a:rPr lang="en-US" sz="2000"/>
              <a:t>THREATS:</a:t>
            </a:r>
            <a:endParaRPr/>
          </a:p>
          <a:p>
            <a:pPr marL="228600" lvl="0" indent="-228600" algn="l" rtl="0">
              <a:lnSpc>
                <a:spcPct val="90000"/>
              </a:lnSpc>
              <a:spcBef>
                <a:spcPts val="1000"/>
              </a:spcBef>
              <a:spcAft>
                <a:spcPts val="0"/>
              </a:spcAft>
              <a:buClr>
                <a:schemeClr val="dk1"/>
              </a:buClr>
              <a:buSzPct val="100000"/>
              <a:buChar char="•"/>
            </a:pPr>
            <a:r>
              <a:rPr lang="en-US" sz="1400"/>
              <a:t>Privacy Concerns: The quantity and sensitivity of personal data collected by fitness apps hampers the privacy of the user. </a:t>
            </a:r>
            <a:endParaRPr/>
          </a:p>
          <a:p>
            <a:pPr marL="228600" lvl="0" indent="-228600" algn="l" rtl="0">
              <a:lnSpc>
                <a:spcPct val="90000"/>
              </a:lnSpc>
              <a:spcBef>
                <a:spcPts val="1000"/>
              </a:spcBef>
              <a:spcAft>
                <a:spcPts val="0"/>
              </a:spcAft>
              <a:buClr>
                <a:schemeClr val="dk1"/>
              </a:buClr>
              <a:buSzPct val="100000"/>
              <a:buChar char="•"/>
            </a:pPr>
            <a:r>
              <a:rPr lang="en-US" sz="1400"/>
              <a:t>Bodily harm: There often exists the potential to cause bodily harm to the user depending on the purpose of the app.</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SYSTEM ARCHITECTURE</a:t>
            </a:r>
            <a:endParaRPr b="1"/>
          </a:p>
        </p:txBody>
      </p:sp>
      <p:pic>
        <p:nvPicPr>
          <p:cNvPr id="160" name="Google Shape;160;p25"/>
          <p:cNvPicPr preferRelativeResize="0">
            <a:picLocks noGrp="1"/>
          </p:cNvPicPr>
          <p:nvPr>
            <p:ph type="body" idx="1"/>
          </p:nvPr>
        </p:nvPicPr>
        <p:blipFill rotWithShape="1">
          <a:blip r:embed="rId3">
            <a:alphaModFix/>
          </a:blip>
          <a:srcRect l="22159" t="18113" r="22975" b="27765"/>
          <a:stretch/>
        </p:blipFill>
        <p:spPr>
          <a:xfrm>
            <a:off x="2251494" y="2003429"/>
            <a:ext cx="7287518" cy="404368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USE CASE DIAGRAM</a:t>
            </a:r>
            <a:endParaRPr b="1"/>
          </a:p>
        </p:txBody>
      </p:sp>
      <p:pic>
        <p:nvPicPr>
          <p:cNvPr id="166" name="Google Shape;166;p26"/>
          <p:cNvPicPr preferRelativeResize="0">
            <a:picLocks noGrp="1"/>
          </p:cNvPicPr>
          <p:nvPr>
            <p:ph type="body" idx="1"/>
          </p:nvPr>
        </p:nvPicPr>
        <p:blipFill rotWithShape="1">
          <a:blip r:embed="rId3">
            <a:alphaModFix/>
          </a:blip>
          <a:srcRect l="19482" t="37897" r="26322" b="802"/>
          <a:stretch/>
        </p:blipFill>
        <p:spPr>
          <a:xfrm>
            <a:off x="2009956" y="2156606"/>
            <a:ext cx="6633712" cy="422058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CLASS DIAGRAM</a:t>
            </a:r>
            <a:endParaRPr b="1"/>
          </a:p>
        </p:txBody>
      </p:sp>
      <p:pic>
        <p:nvPicPr>
          <p:cNvPr id="172" name="Google Shape;172;p27"/>
          <p:cNvPicPr preferRelativeResize="0">
            <a:picLocks noGrp="1"/>
          </p:cNvPicPr>
          <p:nvPr>
            <p:ph type="body" idx="1"/>
          </p:nvPr>
        </p:nvPicPr>
        <p:blipFill rotWithShape="1">
          <a:blip r:embed="rId3">
            <a:alphaModFix/>
          </a:blip>
          <a:srcRect l="22382" t="29216" r="22976" b="24790"/>
          <a:stretch/>
        </p:blipFill>
        <p:spPr>
          <a:xfrm>
            <a:off x="2265102" y="2294626"/>
            <a:ext cx="7983079" cy="377974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ENTITY RELATIONSHIP DIAGRAM</a:t>
            </a:r>
            <a:endParaRPr b="1"/>
          </a:p>
        </p:txBody>
      </p:sp>
      <p:pic>
        <p:nvPicPr>
          <p:cNvPr id="178" name="Google Shape;178;p28"/>
          <p:cNvPicPr preferRelativeResize="0"/>
          <p:nvPr/>
        </p:nvPicPr>
        <p:blipFill>
          <a:blip r:embed="rId3">
            <a:alphaModFix/>
          </a:blip>
          <a:stretch>
            <a:fillRect/>
          </a:stretch>
        </p:blipFill>
        <p:spPr>
          <a:xfrm>
            <a:off x="1733550" y="1500200"/>
            <a:ext cx="8420100" cy="49501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DATA FLOW DIAGRAM</a:t>
            </a:r>
            <a:endParaRPr b="1"/>
          </a:p>
        </p:txBody>
      </p:sp>
      <p:pic>
        <p:nvPicPr>
          <p:cNvPr id="184" name="Google Shape;184;p29"/>
          <p:cNvPicPr preferRelativeResize="0">
            <a:picLocks noGrp="1"/>
          </p:cNvPicPr>
          <p:nvPr>
            <p:ph type="body" idx="1"/>
          </p:nvPr>
        </p:nvPicPr>
        <p:blipFill rotWithShape="1">
          <a:blip r:embed="rId3">
            <a:alphaModFix/>
          </a:blip>
          <a:srcRect l="23943" t="30999" r="21973" b="2984"/>
          <a:stretch/>
        </p:blipFill>
        <p:spPr>
          <a:xfrm>
            <a:off x="2613803" y="2003733"/>
            <a:ext cx="6426679" cy="441254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SEQUENCE DIAGRAM</a:t>
            </a:r>
            <a:endParaRPr b="1"/>
          </a:p>
        </p:txBody>
      </p:sp>
      <p:pic>
        <p:nvPicPr>
          <p:cNvPr id="190" name="Google Shape;190;p30"/>
          <p:cNvPicPr preferRelativeResize="0">
            <a:picLocks noGrp="1"/>
          </p:cNvPicPr>
          <p:nvPr>
            <p:ph type="body" idx="1"/>
          </p:nvPr>
        </p:nvPicPr>
        <p:blipFill rotWithShape="1">
          <a:blip r:embed="rId3">
            <a:alphaModFix/>
          </a:blip>
          <a:srcRect b="8639"/>
          <a:stretch/>
        </p:blipFill>
        <p:spPr>
          <a:xfrm>
            <a:off x="1785669" y="2147976"/>
            <a:ext cx="7996686" cy="38042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COLLABORATION DIAGRAM</a:t>
            </a:r>
            <a:endParaRPr b="1"/>
          </a:p>
        </p:txBody>
      </p:sp>
      <p:pic>
        <p:nvPicPr>
          <p:cNvPr id="196" name="Google Shape;196;p31"/>
          <p:cNvPicPr preferRelativeResize="0">
            <a:picLocks noGrp="1"/>
          </p:cNvPicPr>
          <p:nvPr>
            <p:ph type="body" idx="1"/>
          </p:nvPr>
        </p:nvPicPr>
        <p:blipFill rotWithShape="1">
          <a:blip r:embed="rId3">
            <a:alphaModFix/>
          </a:blip>
          <a:srcRect/>
          <a:stretch/>
        </p:blipFill>
        <p:spPr>
          <a:xfrm>
            <a:off x="3953420" y="1825624"/>
            <a:ext cx="4405575" cy="435951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b="1"/>
              <a:t>CONTENTS:</a:t>
            </a:r>
            <a:endParaRPr b="1"/>
          </a:p>
        </p:txBody>
      </p:sp>
      <p:sp>
        <p:nvSpPr>
          <p:cNvPr id="93" name="Google Shape;93;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90000"/>
              </a:lnSpc>
              <a:spcBef>
                <a:spcPts val="0"/>
              </a:spcBef>
              <a:spcAft>
                <a:spcPts val="0"/>
              </a:spcAft>
              <a:buClr>
                <a:schemeClr val="dk1"/>
              </a:buClr>
              <a:buSzPct val="100000"/>
              <a:buChar char="•"/>
            </a:pPr>
            <a:r>
              <a:rPr lang="en-US" sz="1600" b="1"/>
              <a:t>ABSTRACT</a:t>
            </a:r>
            <a:endParaRPr/>
          </a:p>
          <a:p>
            <a:pPr marL="228600" lvl="0" indent="-228600" algn="l" rtl="0">
              <a:lnSpc>
                <a:spcPct val="90000"/>
              </a:lnSpc>
              <a:spcBef>
                <a:spcPts val="1000"/>
              </a:spcBef>
              <a:spcAft>
                <a:spcPts val="0"/>
              </a:spcAft>
              <a:buClr>
                <a:schemeClr val="dk1"/>
              </a:buClr>
              <a:buSzPct val="100000"/>
              <a:buChar char="•"/>
            </a:pPr>
            <a:r>
              <a:rPr lang="en-US" sz="1600" b="1"/>
              <a:t>PROBLEM STATEMENT</a:t>
            </a:r>
            <a:endParaRPr/>
          </a:p>
          <a:p>
            <a:pPr marL="228600" lvl="0" indent="-228600" algn="l" rtl="0">
              <a:lnSpc>
                <a:spcPct val="90000"/>
              </a:lnSpc>
              <a:spcBef>
                <a:spcPts val="1000"/>
              </a:spcBef>
              <a:spcAft>
                <a:spcPts val="0"/>
              </a:spcAft>
              <a:buClr>
                <a:schemeClr val="dk1"/>
              </a:buClr>
              <a:buSzPct val="100000"/>
              <a:buChar char="•"/>
            </a:pPr>
            <a:r>
              <a:rPr lang="en-US" sz="1600" b="1"/>
              <a:t>STAKEHOLDERS AND PROCESS MODELS</a:t>
            </a:r>
            <a:endParaRPr/>
          </a:p>
          <a:p>
            <a:pPr marL="228600" lvl="0" indent="-228600" algn="l" rtl="0">
              <a:lnSpc>
                <a:spcPct val="90000"/>
              </a:lnSpc>
              <a:spcBef>
                <a:spcPts val="1000"/>
              </a:spcBef>
              <a:spcAft>
                <a:spcPts val="0"/>
              </a:spcAft>
              <a:buClr>
                <a:schemeClr val="dk1"/>
              </a:buClr>
              <a:buSzPct val="100000"/>
              <a:buChar char="•"/>
            </a:pPr>
            <a:r>
              <a:rPr lang="en-US" sz="1600" b="1"/>
              <a:t>IDENTIFYING REQUIREMENTS</a:t>
            </a:r>
            <a:endParaRPr/>
          </a:p>
          <a:p>
            <a:pPr marL="228600" lvl="0" indent="-228600" algn="l" rtl="0">
              <a:lnSpc>
                <a:spcPct val="90000"/>
              </a:lnSpc>
              <a:spcBef>
                <a:spcPts val="1000"/>
              </a:spcBef>
              <a:spcAft>
                <a:spcPts val="0"/>
              </a:spcAft>
              <a:buClr>
                <a:schemeClr val="dk1"/>
              </a:buClr>
              <a:buSzPct val="100000"/>
              <a:buChar char="•"/>
            </a:pPr>
            <a:r>
              <a:rPr lang="en-US" sz="1600" b="1"/>
              <a:t>PROJECT PLAN &amp; EFFORT</a:t>
            </a:r>
            <a:endParaRPr/>
          </a:p>
          <a:p>
            <a:pPr marL="228600" lvl="0" indent="-228600" algn="l" rtl="0">
              <a:lnSpc>
                <a:spcPct val="90000"/>
              </a:lnSpc>
              <a:spcBef>
                <a:spcPts val="1000"/>
              </a:spcBef>
              <a:spcAft>
                <a:spcPts val="0"/>
              </a:spcAft>
              <a:buClr>
                <a:schemeClr val="dk1"/>
              </a:buClr>
              <a:buSzPct val="100000"/>
              <a:buChar char="•"/>
            </a:pPr>
            <a:r>
              <a:rPr lang="en-US" sz="1600" b="1"/>
              <a:t>WORK BREAKDOWN STRUCTURE &amp; RISK ANALYSIS</a:t>
            </a:r>
            <a:endParaRPr/>
          </a:p>
          <a:p>
            <a:pPr marL="228600" lvl="0" indent="-228600" algn="l" rtl="0">
              <a:lnSpc>
                <a:spcPct val="90000"/>
              </a:lnSpc>
              <a:spcBef>
                <a:spcPts val="1000"/>
              </a:spcBef>
              <a:spcAft>
                <a:spcPts val="0"/>
              </a:spcAft>
              <a:buClr>
                <a:schemeClr val="dk1"/>
              </a:buClr>
              <a:buSzPct val="100000"/>
              <a:buChar char="•"/>
            </a:pPr>
            <a:r>
              <a:rPr lang="en-US" sz="1600" b="1"/>
              <a:t>SYSTEM ARCHITECHTURE, USE CASE &amp; CLASS DIAGRAM</a:t>
            </a:r>
            <a:endParaRPr/>
          </a:p>
          <a:p>
            <a:pPr marL="228600" lvl="0" indent="-228600" algn="l" rtl="0">
              <a:lnSpc>
                <a:spcPct val="90000"/>
              </a:lnSpc>
              <a:spcBef>
                <a:spcPts val="1000"/>
              </a:spcBef>
              <a:spcAft>
                <a:spcPts val="0"/>
              </a:spcAft>
              <a:buClr>
                <a:schemeClr val="dk1"/>
              </a:buClr>
              <a:buSzPct val="100000"/>
              <a:buChar char="•"/>
            </a:pPr>
            <a:r>
              <a:rPr lang="en-US" sz="1600" b="1"/>
              <a:t>ENTITY RELATIONSHIP DIAGRAM</a:t>
            </a:r>
            <a:endParaRPr/>
          </a:p>
          <a:p>
            <a:pPr marL="228600" lvl="0" indent="-228600" algn="l" rtl="0">
              <a:lnSpc>
                <a:spcPct val="90000"/>
              </a:lnSpc>
              <a:spcBef>
                <a:spcPts val="1000"/>
              </a:spcBef>
              <a:spcAft>
                <a:spcPts val="0"/>
              </a:spcAft>
              <a:buClr>
                <a:schemeClr val="dk1"/>
              </a:buClr>
              <a:buSzPct val="100000"/>
              <a:buChar char="•"/>
            </a:pPr>
            <a:r>
              <a:rPr lang="en-US" sz="1600" b="1"/>
              <a:t>DATA FLOW DIAGRAM</a:t>
            </a:r>
            <a:endParaRPr/>
          </a:p>
          <a:p>
            <a:pPr marL="228600" lvl="0" indent="-228600" algn="l" rtl="0">
              <a:lnSpc>
                <a:spcPct val="90000"/>
              </a:lnSpc>
              <a:spcBef>
                <a:spcPts val="1000"/>
              </a:spcBef>
              <a:spcAft>
                <a:spcPts val="0"/>
              </a:spcAft>
              <a:buClr>
                <a:schemeClr val="dk1"/>
              </a:buClr>
              <a:buSzPct val="100000"/>
              <a:buChar char="•"/>
            </a:pPr>
            <a:r>
              <a:rPr lang="en-US" sz="1600" b="1"/>
              <a:t>SEQUENCE AND COLLABORATION DIAGRAM</a:t>
            </a:r>
            <a:endParaRPr/>
          </a:p>
          <a:p>
            <a:pPr marL="228600" lvl="0" indent="-228600" algn="l" rtl="0">
              <a:lnSpc>
                <a:spcPct val="90000"/>
              </a:lnSpc>
              <a:spcBef>
                <a:spcPts val="1000"/>
              </a:spcBef>
              <a:spcAft>
                <a:spcPts val="0"/>
              </a:spcAft>
              <a:buClr>
                <a:schemeClr val="dk1"/>
              </a:buClr>
              <a:buSzPct val="100000"/>
              <a:buChar char="•"/>
            </a:pPr>
            <a:r>
              <a:rPr lang="en-US" sz="1600" b="1"/>
              <a:t>DEVELOPMENT OF USER INTERFACE</a:t>
            </a:r>
            <a:endParaRPr/>
          </a:p>
          <a:p>
            <a:pPr marL="228600" lvl="0" indent="-228600" algn="l" rtl="0">
              <a:lnSpc>
                <a:spcPct val="90000"/>
              </a:lnSpc>
              <a:spcBef>
                <a:spcPts val="1000"/>
              </a:spcBef>
              <a:spcAft>
                <a:spcPts val="0"/>
              </a:spcAft>
              <a:buClr>
                <a:schemeClr val="dk1"/>
              </a:buClr>
              <a:buSzPct val="100000"/>
              <a:buChar char="•"/>
            </a:pPr>
            <a:r>
              <a:rPr lang="en-US" sz="1600" b="1"/>
              <a:t>TEST CASES AND REPORTING</a:t>
            </a:r>
            <a:endParaRPr/>
          </a:p>
          <a:p>
            <a:pPr marL="228600" lvl="0" indent="-228600" algn="l" rtl="0">
              <a:lnSpc>
                <a:spcPct val="90000"/>
              </a:lnSpc>
              <a:spcBef>
                <a:spcPts val="1000"/>
              </a:spcBef>
              <a:spcAft>
                <a:spcPts val="0"/>
              </a:spcAft>
              <a:buClr>
                <a:schemeClr val="dk1"/>
              </a:buClr>
              <a:buSzPct val="100000"/>
              <a:buChar char="•"/>
            </a:pPr>
            <a:r>
              <a:rPr lang="en-US" sz="1600" b="1"/>
              <a:t>IMPLEMENTATION</a:t>
            </a:r>
            <a:endParaRPr/>
          </a:p>
          <a:p>
            <a:pPr marL="228600" lvl="0" indent="-228600" algn="l" rtl="0">
              <a:lnSpc>
                <a:spcPct val="90000"/>
              </a:lnSpc>
              <a:spcBef>
                <a:spcPts val="1000"/>
              </a:spcBef>
              <a:spcAft>
                <a:spcPts val="0"/>
              </a:spcAft>
              <a:buClr>
                <a:schemeClr val="dk1"/>
              </a:buClr>
              <a:buSzPct val="100000"/>
              <a:buChar char="•"/>
            </a:pPr>
            <a:r>
              <a:rPr lang="en-US" sz="1600" b="1"/>
              <a:t>CONCLUSION</a:t>
            </a:r>
            <a:endParaRPr/>
          </a:p>
          <a:p>
            <a:pPr marL="0" lvl="0" indent="0" algn="l" rtl="0">
              <a:lnSpc>
                <a:spcPct val="90000"/>
              </a:lnSpc>
              <a:spcBef>
                <a:spcPts val="1000"/>
              </a:spcBef>
              <a:spcAft>
                <a:spcPts val="0"/>
              </a:spcAft>
              <a:buClr>
                <a:schemeClr val="dk1"/>
              </a:buClr>
              <a:buSzPct val="100000"/>
              <a:buNone/>
            </a:pPr>
            <a:endParaRPr b="1"/>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DEVELOPMENT OF USER INTERFACE</a:t>
            </a:r>
            <a:endParaRPr b="1"/>
          </a:p>
        </p:txBody>
      </p:sp>
      <p:pic>
        <p:nvPicPr>
          <p:cNvPr id="202" name="Google Shape;202;p32"/>
          <p:cNvPicPr preferRelativeResize="0">
            <a:picLocks noGrp="1"/>
          </p:cNvPicPr>
          <p:nvPr>
            <p:ph type="body" idx="1"/>
          </p:nvPr>
        </p:nvPicPr>
        <p:blipFill rotWithShape="1">
          <a:blip r:embed="rId3">
            <a:alphaModFix/>
          </a:blip>
          <a:srcRect l="36556" t="27964" r="39404" b="14139"/>
          <a:stretch/>
        </p:blipFill>
        <p:spPr>
          <a:xfrm>
            <a:off x="4123426" y="1690688"/>
            <a:ext cx="3578546" cy="44862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TEST CASES</a:t>
            </a:r>
            <a:endParaRPr b="1"/>
          </a:p>
        </p:txBody>
      </p:sp>
      <p:sp>
        <p:nvSpPr>
          <p:cNvPr id="208" name="Google Shape;208;p33"/>
          <p:cNvSpPr txBox="1">
            <a:spLocks noGrp="1"/>
          </p:cNvSpPr>
          <p:nvPr>
            <p:ph type="body" idx="1"/>
          </p:nvPr>
        </p:nvSpPr>
        <p:spPr>
          <a:xfrm>
            <a:off x="639793" y="1842878"/>
            <a:ext cx="10515600" cy="43513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a:p>
            <a:pPr marL="228600" lvl="0" indent="-50800" algn="l" rtl="0">
              <a:lnSpc>
                <a:spcPct val="90000"/>
              </a:lnSpc>
              <a:spcBef>
                <a:spcPts val="1000"/>
              </a:spcBef>
              <a:spcAft>
                <a:spcPts val="0"/>
              </a:spcAft>
              <a:buClr>
                <a:schemeClr val="dk1"/>
              </a:buClr>
              <a:buSzPts val="2800"/>
              <a:buNone/>
            </a:pPr>
            <a:endParaRPr/>
          </a:p>
        </p:txBody>
      </p:sp>
      <p:graphicFrame>
        <p:nvGraphicFramePr>
          <p:cNvPr id="209" name="Google Shape;209;p33"/>
          <p:cNvGraphicFramePr/>
          <p:nvPr/>
        </p:nvGraphicFramePr>
        <p:xfrm>
          <a:off x="1078302" y="1864503"/>
          <a:ext cx="3000000" cy="3000000"/>
        </p:xfrm>
        <a:graphic>
          <a:graphicData uri="http://schemas.openxmlformats.org/drawingml/2006/table">
            <a:tbl>
              <a:tblPr firstRow="1" bandRow="1">
                <a:noFill/>
                <a:tableStyleId>{950953B8-391F-41AE-A091-B72172FE51DC}</a:tableStyleId>
              </a:tblPr>
              <a:tblGrid>
                <a:gridCol w="1178875">
                  <a:extLst>
                    <a:ext uri="{9D8B030D-6E8A-4147-A177-3AD203B41FA5}">
                      <a16:colId xmlns:a16="http://schemas.microsoft.com/office/drawing/2014/main" val="20000"/>
                    </a:ext>
                  </a:extLst>
                </a:gridCol>
                <a:gridCol w="1658200">
                  <a:extLst>
                    <a:ext uri="{9D8B030D-6E8A-4147-A177-3AD203B41FA5}">
                      <a16:colId xmlns:a16="http://schemas.microsoft.com/office/drawing/2014/main" val="20001"/>
                    </a:ext>
                  </a:extLst>
                </a:gridCol>
                <a:gridCol w="1047025">
                  <a:extLst>
                    <a:ext uri="{9D8B030D-6E8A-4147-A177-3AD203B41FA5}">
                      <a16:colId xmlns:a16="http://schemas.microsoft.com/office/drawing/2014/main" val="20002"/>
                    </a:ext>
                  </a:extLst>
                </a:gridCol>
                <a:gridCol w="1394925">
                  <a:extLst>
                    <a:ext uri="{9D8B030D-6E8A-4147-A177-3AD203B41FA5}">
                      <a16:colId xmlns:a16="http://schemas.microsoft.com/office/drawing/2014/main" val="20003"/>
                    </a:ext>
                  </a:extLst>
                </a:gridCol>
                <a:gridCol w="1194250">
                  <a:extLst>
                    <a:ext uri="{9D8B030D-6E8A-4147-A177-3AD203B41FA5}">
                      <a16:colId xmlns:a16="http://schemas.microsoft.com/office/drawing/2014/main" val="20004"/>
                    </a:ext>
                  </a:extLst>
                </a:gridCol>
                <a:gridCol w="1213400">
                  <a:extLst>
                    <a:ext uri="{9D8B030D-6E8A-4147-A177-3AD203B41FA5}">
                      <a16:colId xmlns:a16="http://schemas.microsoft.com/office/drawing/2014/main" val="20005"/>
                    </a:ext>
                  </a:extLst>
                </a:gridCol>
                <a:gridCol w="788700">
                  <a:extLst>
                    <a:ext uri="{9D8B030D-6E8A-4147-A177-3AD203B41FA5}">
                      <a16:colId xmlns:a16="http://schemas.microsoft.com/office/drawing/2014/main" val="20006"/>
                    </a:ext>
                  </a:extLst>
                </a:gridCol>
                <a:gridCol w="955550">
                  <a:extLst>
                    <a:ext uri="{9D8B030D-6E8A-4147-A177-3AD203B41FA5}">
                      <a16:colId xmlns:a16="http://schemas.microsoft.com/office/drawing/2014/main" val="20007"/>
                    </a:ext>
                  </a:extLst>
                </a:gridCol>
              </a:tblGrid>
              <a:tr h="1153400">
                <a:tc>
                  <a:txBody>
                    <a:bodyPr/>
                    <a:lstStyle/>
                    <a:p>
                      <a:pPr marL="0" marR="0" lvl="0" indent="0" algn="l" rtl="0">
                        <a:spcBef>
                          <a:spcPts val="0"/>
                        </a:spcBef>
                        <a:spcAft>
                          <a:spcPts val="0"/>
                        </a:spcAft>
                        <a:buNone/>
                      </a:pPr>
                      <a:r>
                        <a:rPr lang="en-US" sz="1400"/>
                        <a:t>TEST ID (#)</a:t>
                      </a:r>
                      <a:endParaRPr sz="1400"/>
                    </a:p>
                  </a:txBody>
                  <a:tcPr marL="91450" marR="91450" marT="45725" marB="45725"/>
                </a:tc>
                <a:tc>
                  <a:txBody>
                    <a:bodyPr/>
                    <a:lstStyle/>
                    <a:p>
                      <a:pPr marL="0" marR="0" lvl="0" indent="0" algn="l" rtl="0">
                        <a:spcBef>
                          <a:spcPts val="0"/>
                        </a:spcBef>
                        <a:spcAft>
                          <a:spcPts val="0"/>
                        </a:spcAft>
                        <a:buNone/>
                      </a:pPr>
                      <a:r>
                        <a:rPr lang="en-US" sz="1400"/>
                        <a:t>TEST SCENARIO</a:t>
                      </a:r>
                      <a:endParaRPr sz="1400"/>
                    </a:p>
                  </a:txBody>
                  <a:tcPr marL="91450" marR="91450" marT="45725" marB="45725"/>
                </a:tc>
                <a:tc>
                  <a:txBody>
                    <a:bodyPr/>
                    <a:lstStyle/>
                    <a:p>
                      <a:pPr marL="0" marR="0" lvl="0" indent="0" algn="l" rtl="0">
                        <a:spcBef>
                          <a:spcPts val="0"/>
                        </a:spcBef>
                        <a:spcAft>
                          <a:spcPts val="0"/>
                        </a:spcAft>
                        <a:buNone/>
                      </a:pPr>
                      <a:r>
                        <a:rPr lang="en-US" sz="1400"/>
                        <a:t>TEST CASE</a:t>
                      </a:r>
                      <a:endParaRPr sz="1400"/>
                    </a:p>
                  </a:txBody>
                  <a:tcPr marL="91450" marR="91450" marT="45725" marB="45725"/>
                </a:tc>
                <a:tc>
                  <a:txBody>
                    <a:bodyPr/>
                    <a:lstStyle/>
                    <a:p>
                      <a:pPr marL="0" marR="0" lvl="0" indent="0" algn="l" rtl="0">
                        <a:spcBef>
                          <a:spcPts val="0"/>
                        </a:spcBef>
                        <a:spcAft>
                          <a:spcPts val="0"/>
                        </a:spcAft>
                        <a:buNone/>
                      </a:pPr>
                      <a:r>
                        <a:rPr lang="en-US" sz="1400"/>
                        <a:t>EXECUTION STEPS</a:t>
                      </a:r>
                      <a:endParaRPr sz="1400"/>
                    </a:p>
                  </a:txBody>
                  <a:tcPr marL="91450" marR="91450" marT="45725" marB="45725"/>
                </a:tc>
                <a:tc>
                  <a:txBody>
                    <a:bodyPr/>
                    <a:lstStyle/>
                    <a:p>
                      <a:pPr marL="0" marR="0" lvl="0" indent="0" algn="l" rtl="0">
                        <a:spcBef>
                          <a:spcPts val="0"/>
                        </a:spcBef>
                        <a:spcAft>
                          <a:spcPts val="0"/>
                        </a:spcAft>
                        <a:buNone/>
                      </a:pPr>
                      <a:r>
                        <a:rPr lang="en-US" sz="1400"/>
                        <a:t>EXPECTED OUTCOME</a:t>
                      </a:r>
                      <a:endParaRPr sz="1400"/>
                    </a:p>
                  </a:txBody>
                  <a:tcPr marL="91450" marR="91450" marT="45725" marB="45725"/>
                </a:tc>
                <a:tc>
                  <a:txBody>
                    <a:bodyPr/>
                    <a:lstStyle/>
                    <a:p>
                      <a:pPr marL="0" marR="0" lvl="0" indent="0" algn="l" rtl="0">
                        <a:spcBef>
                          <a:spcPts val="0"/>
                        </a:spcBef>
                        <a:spcAft>
                          <a:spcPts val="0"/>
                        </a:spcAft>
                        <a:buNone/>
                      </a:pPr>
                      <a:r>
                        <a:rPr lang="en-US" sz="1400"/>
                        <a:t>ANNUAL OUTCOME</a:t>
                      </a:r>
                      <a:endParaRPr sz="1400"/>
                    </a:p>
                  </a:txBody>
                  <a:tcPr marL="91450" marR="91450" marT="45725" marB="45725"/>
                </a:tc>
                <a:tc>
                  <a:txBody>
                    <a:bodyPr/>
                    <a:lstStyle/>
                    <a:p>
                      <a:pPr marL="0" marR="0" lvl="0" indent="0" algn="l" rtl="0">
                        <a:spcBef>
                          <a:spcPts val="0"/>
                        </a:spcBef>
                        <a:spcAft>
                          <a:spcPts val="0"/>
                        </a:spcAft>
                        <a:buNone/>
                      </a:pPr>
                      <a:r>
                        <a:rPr lang="en-US" sz="1400"/>
                        <a:t>STATUS</a:t>
                      </a:r>
                      <a:endParaRPr sz="1400"/>
                    </a:p>
                  </a:txBody>
                  <a:tcPr marL="91450" marR="91450" marT="45725" marB="45725"/>
                </a:tc>
                <a:tc>
                  <a:txBody>
                    <a:bodyPr/>
                    <a:lstStyle/>
                    <a:p>
                      <a:pPr marL="0" marR="0" lvl="0" indent="0" algn="l" rtl="0">
                        <a:spcBef>
                          <a:spcPts val="0"/>
                        </a:spcBef>
                        <a:spcAft>
                          <a:spcPts val="0"/>
                        </a:spcAft>
                        <a:buNone/>
                      </a:pPr>
                      <a:r>
                        <a:rPr lang="en-US" sz="1400"/>
                        <a:t>REMARKS</a:t>
                      </a:r>
                      <a:endParaRPr sz="1400"/>
                    </a:p>
                  </a:txBody>
                  <a:tcPr marL="91450" marR="91450" marT="45725" marB="45725"/>
                </a:tc>
                <a:extLst>
                  <a:ext uri="{0D108BD9-81ED-4DB2-BD59-A6C34878D82A}">
                    <a16:rowId xmlns:a16="http://schemas.microsoft.com/office/drawing/2014/main" val="10000"/>
                  </a:ext>
                </a:extLst>
              </a:tr>
              <a:tr h="1215750">
                <a:tc>
                  <a:txBody>
                    <a:bodyPr/>
                    <a:lstStyle/>
                    <a:p>
                      <a:pPr marL="0" marR="0" lvl="0" indent="0" algn="l" rtl="0">
                        <a:spcBef>
                          <a:spcPts val="0"/>
                        </a:spcBef>
                        <a:spcAft>
                          <a:spcPts val="0"/>
                        </a:spcAft>
                        <a:buNone/>
                      </a:pPr>
                      <a:r>
                        <a:rPr lang="en-US" sz="1800"/>
                        <a:t>1</a:t>
                      </a:r>
                      <a:endParaRPr sz="1800"/>
                    </a:p>
                  </a:txBody>
                  <a:tcPr marL="91450" marR="91450" marT="45725" marB="45725"/>
                </a:tc>
                <a:tc>
                  <a:txBody>
                    <a:bodyPr/>
                    <a:lstStyle/>
                    <a:p>
                      <a:pPr marL="0" marR="0" lvl="0" indent="0" algn="l" rtl="0">
                        <a:spcBef>
                          <a:spcPts val="0"/>
                        </a:spcBef>
                        <a:spcAft>
                          <a:spcPts val="0"/>
                        </a:spcAft>
                        <a:buNone/>
                      </a:pPr>
                      <a:r>
                        <a:rPr lang="en-US" sz="1500"/>
                        <a:t>Enter valid username and password</a:t>
                      </a:r>
                      <a:endParaRPr sz="1500"/>
                    </a:p>
                  </a:txBody>
                  <a:tcPr marL="91450" marR="91450" marT="45725" marB="45725"/>
                </a:tc>
                <a:tc>
                  <a:txBody>
                    <a:bodyPr/>
                    <a:lstStyle/>
                    <a:p>
                      <a:pPr marL="0" marR="0" lvl="0" indent="0" algn="l" rtl="0">
                        <a:spcBef>
                          <a:spcPts val="0"/>
                        </a:spcBef>
                        <a:spcAft>
                          <a:spcPts val="0"/>
                        </a:spcAft>
                        <a:buNone/>
                      </a:pPr>
                      <a:r>
                        <a:rPr lang="en-US" sz="1500"/>
                        <a:t>John</a:t>
                      </a:r>
                      <a:endParaRPr/>
                    </a:p>
                    <a:p>
                      <a:pPr marL="0" marR="0" lvl="0" indent="0" algn="l" rtl="0">
                        <a:spcBef>
                          <a:spcPts val="0"/>
                        </a:spcBef>
                        <a:spcAft>
                          <a:spcPts val="0"/>
                        </a:spcAft>
                        <a:buNone/>
                      </a:pPr>
                      <a:r>
                        <a:rPr lang="en-US" sz="1500"/>
                        <a:t>*******</a:t>
                      </a:r>
                      <a:endParaRPr sz="1500"/>
                    </a:p>
                  </a:txBody>
                  <a:tcPr marL="91450" marR="91450" marT="45725" marB="45725"/>
                </a:tc>
                <a:tc>
                  <a:txBody>
                    <a:bodyPr/>
                    <a:lstStyle/>
                    <a:p>
                      <a:pPr marL="0" marR="0" lvl="0" indent="0" algn="l" rtl="0">
                        <a:spcBef>
                          <a:spcPts val="0"/>
                        </a:spcBef>
                        <a:spcAft>
                          <a:spcPts val="0"/>
                        </a:spcAft>
                        <a:buNone/>
                      </a:pPr>
                      <a:r>
                        <a:rPr lang="en-US" sz="1500">
                          <a:solidFill>
                            <a:schemeClr val="dk1"/>
                          </a:solidFill>
                          <a:latin typeface="Calibri"/>
                          <a:ea typeface="Calibri"/>
                          <a:cs typeface="Calibri"/>
                          <a:sym typeface="Calibri"/>
                        </a:rPr>
                        <a:t>1. User clicks on User Registration link </a:t>
                      </a:r>
                      <a:endParaRPr/>
                    </a:p>
                    <a:p>
                      <a:pPr marL="0" marR="0" lvl="0" indent="0" algn="l" rtl="0">
                        <a:spcBef>
                          <a:spcPts val="0"/>
                        </a:spcBef>
                        <a:spcAft>
                          <a:spcPts val="0"/>
                        </a:spcAft>
                        <a:buNone/>
                      </a:pPr>
                      <a:r>
                        <a:rPr lang="en-US" sz="1500">
                          <a:solidFill>
                            <a:schemeClr val="dk1"/>
                          </a:solidFill>
                          <a:latin typeface="Calibri"/>
                          <a:ea typeface="Calibri"/>
                          <a:cs typeface="Calibri"/>
                          <a:sym typeface="Calibri"/>
                        </a:rPr>
                        <a:t>2. Enter the Username and Password </a:t>
                      </a:r>
                      <a:endParaRPr/>
                    </a:p>
                    <a:p>
                      <a:pPr marL="0" marR="0" lvl="0" indent="0" algn="l" rtl="0">
                        <a:spcBef>
                          <a:spcPts val="0"/>
                        </a:spcBef>
                        <a:spcAft>
                          <a:spcPts val="0"/>
                        </a:spcAft>
                        <a:buNone/>
                      </a:pPr>
                      <a:r>
                        <a:rPr lang="en-US" sz="1500">
                          <a:solidFill>
                            <a:schemeClr val="dk1"/>
                          </a:solidFill>
                          <a:latin typeface="Calibri"/>
                          <a:ea typeface="Calibri"/>
                          <a:cs typeface="Calibri"/>
                          <a:sym typeface="Calibri"/>
                        </a:rPr>
                        <a:t>3. Click on Login button</a:t>
                      </a:r>
                      <a:endParaRPr sz="1500"/>
                    </a:p>
                  </a:txBody>
                  <a:tcPr marL="91450" marR="91450" marT="45725" marB="45725"/>
                </a:tc>
                <a:tc>
                  <a:txBody>
                    <a:bodyPr/>
                    <a:lstStyle/>
                    <a:p>
                      <a:pPr marL="0" marR="0" lvl="0" indent="0" algn="l" rtl="0">
                        <a:spcBef>
                          <a:spcPts val="0"/>
                        </a:spcBef>
                        <a:spcAft>
                          <a:spcPts val="0"/>
                        </a:spcAft>
                        <a:buNone/>
                      </a:pPr>
                      <a:r>
                        <a:rPr lang="en-US" sz="1500"/>
                        <a:t>Show home page for John</a:t>
                      </a:r>
                      <a:endParaRPr sz="1500"/>
                    </a:p>
                  </a:txBody>
                  <a:tcPr marL="91450" marR="91450" marT="45725" marB="45725"/>
                </a:tc>
                <a:tc>
                  <a:txBody>
                    <a:bodyPr/>
                    <a:lstStyle/>
                    <a:p>
                      <a:pPr marL="0" marR="0" lvl="0" indent="0" algn="l" rtl="0">
                        <a:spcBef>
                          <a:spcPts val="0"/>
                        </a:spcBef>
                        <a:spcAft>
                          <a:spcPts val="0"/>
                        </a:spcAft>
                        <a:buNone/>
                      </a:pPr>
                      <a:r>
                        <a:rPr lang="en-US" sz="1500"/>
                        <a:t>Displayed home page for john</a:t>
                      </a:r>
                      <a:endParaRPr sz="1500"/>
                    </a:p>
                  </a:txBody>
                  <a:tcPr marL="91450" marR="91450" marT="45725" marB="45725"/>
                </a:tc>
                <a:tc>
                  <a:txBody>
                    <a:bodyPr/>
                    <a:lstStyle/>
                    <a:p>
                      <a:pPr marL="0" marR="0" lvl="0" indent="0" algn="l" rtl="0">
                        <a:spcBef>
                          <a:spcPts val="0"/>
                        </a:spcBef>
                        <a:spcAft>
                          <a:spcPts val="0"/>
                        </a:spcAft>
                        <a:buNone/>
                      </a:pPr>
                      <a:r>
                        <a:rPr lang="en-US" sz="1500"/>
                        <a:t>Pass</a:t>
                      </a:r>
                      <a:endParaRPr sz="1500"/>
                    </a:p>
                  </a:txBody>
                  <a:tcPr marL="91450" marR="91450" marT="45725" marB="45725"/>
                </a:tc>
                <a:tc>
                  <a:txBody>
                    <a:bodyPr/>
                    <a:lstStyle/>
                    <a:p>
                      <a:pPr marL="0" marR="0" lvl="0" indent="0" algn="l" rtl="0">
                        <a:spcBef>
                          <a:spcPts val="0"/>
                        </a:spcBef>
                        <a:spcAft>
                          <a:spcPts val="0"/>
                        </a:spcAft>
                        <a:buNone/>
                      </a:pPr>
                      <a:r>
                        <a:rPr lang="en-US" sz="1500"/>
                        <a:t>Success</a:t>
                      </a:r>
                      <a:endParaRPr sz="1500"/>
                    </a:p>
                  </a:txBody>
                  <a:tcPr marL="91450" marR="91450" marT="45725" marB="45725"/>
                </a:tc>
                <a:extLst>
                  <a:ext uri="{0D108BD9-81ED-4DB2-BD59-A6C34878D82A}">
                    <a16:rowId xmlns:a16="http://schemas.microsoft.com/office/drawing/2014/main" val="10001"/>
                  </a:ext>
                </a:extLst>
              </a:tr>
              <a:tr h="374075">
                <a:tc>
                  <a:txBody>
                    <a:bodyPr/>
                    <a:lstStyle/>
                    <a:p>
                      <a:pPr marL="0" marR="0" lvl="0" indent="0" algn="l" rtl="0">
                        <a:spcBef>
                          <a:spcPts val="0"/>
                        </a:spcBef>
                        <a:spcAft>
                          <a:spcPts val="0"/>
                        </a:spcAft>
                        <a:buNone/>
                      </a:pPr>
                      <a:r>
                        <a:rPr lang="en-US" sz="1800"/>
                        <a:t>2</a:t>
                      </a:r>
                      <a:endParaRPr sz="1800"/>
                    </a:p>
                  </a:txBody>
                  <a:tcPr marL="91450" marR="91450" marT="45725" marB="45725"/>
                </a:tc>
                <a:tc>
                  <a:txBody>
                    <a:bodyPr/>
                    <a:lstStyle/>
                    <a:p>
                      <a:pPr marL="0" marR="0" lvl="0" indent="0" algn="l" rtl="0">
                        <a:spcBef>
                          <a:spcPts val="0"/>
                        </a:spcBef>
                        <a:spcAft>
                          <a:spcPts val="0"/>
                        </a:spcAft>
                        <a:buNone/>
                      </a:pPr>
                      <a:r>
                        <a:rPr lang="en-US" sz="1500"/>
                        <a:t>Enter weight in kg</a:t>
                      </a:r>
                      <a:endParaRPr sz="1500"/>
                    </a:p>
                  </a:txBody>
                  <a:tcPr marL="91450" marR="91450" marT="45725" marB="45725"/>
                </a:tc>
                <a:tc>
                  <a:txBody>
                    <a:bodyPr/>
                    <a:lstStyle/>
                    <a:p>
                      <a:pPr marL="0" marR="0" lvl="0" indent="0" algn="l" rtl="0">
                        <a:spcBef>
                          <a:spcPts val="0"/>
                        </a:spcBef>
                        <a:spcAft>
                          <a:spcPts val="0"/>
                        </a:spcAft>
                        <a:buNone/>
                      </a:pPr>
                      <a:r>
                        <a:rPr lang="en-US" sz="1500"/>
                        <a:t>75</a:t>
                      </a:r>
                      <a:endParaRPr sz="1500"/>
                    </a:p>
                  </a:txBody>
                  <a:tcPr marL="91450" marR="91450" marT="45725" marB="45725"/>
                </a:tc>
                <a:tc>
                  <a:txBody>
                    <a:bodyPr/>
                    <a:lstStyle/>
                    <a:p>
                      <a:pPr marL="342900" marR="0" lvl="0" indent="-342900" algn="l" rtl="0">
                        <a:spcBef>
                          <a:spcPts val="0"/>
                        </a:spcBef>
                        <a:spcAft>
                          <a:spcPts val="0"/>
                        </a:spcAft>
                        <a:buClr>
                          <a:schemeClr val="dk1"/>
                        </a:buClr>
                        <a:buSzPts val="1500"/>
                        <a:buFont typeface="Calibri"/>
                        <a:buAutoNum type="arabicPeriod"/>
                      </a:pPr>
                      <a:r>
                        <a:rPr lang="en-US" sz="1500"/>
                        <a:t>Enter the weight</a:t>
                      </a:r>
                      <a:endParaRPr/>
                    </a:p>
                    <a:p>
                      <a:pPr marL="342900" marR="0" lvl="0" indent="-342900" algn="l" rtl="0">
                        <a:spcBef>
                          <a:spcPts val="0"/>
                        </a:spcBef>
                        <a:spcAft>
                          <a:spcPts val="0"/>
                        </a:spcAft>
                        <a:buClr>
                          <a:schemeClr val="dk1"/>
                        </a:buClr>
                        <a:buSzPts val="1500"/>
                        <a:buFont typeface="Calibri"/>
                        <a:buAutoNum type="arabicPeriod"/>
                      </a:pPr>
                      <a:r>
                        <a:rPr lang="en-US" sz="1500"/>
                        <a:t>Click on next</a:t>
                      </a:r>
                      <a:endParaRPr sz="1500"/>
                    </a:p>
                  </a:txBody>
                  <a:tcPr marL="91450" marR="91450" marT="45725" marB="45725"/>
                </a:tc>
                <a:tc>
                  <a:txBody>
                    <a:bodyPr/>
                    <a:lstStyle/>
                    <a:p>
                      <a:pPr marL="0" marR="0" lvl="0" indent="0" algn="l" rtl="0">
                        <a:spcBef>
                          <a:spcPts val="0"/>
                        </a:spcBef>
                        <a:spcAft>
                          <a:spcPts val="0"/>
                        </a:spcAft>
                        <a:buNone/>
                      </a:pPr>
                      <a:r>
                        <a:rPr lang="en-US" sz="1500"/>
                        <a:t>Update weight of the user</a:t>
                      </a:r>
                      <a:endParaRPr sz="1500"/>
                    </a:p>
                  </a:txBody>
                  <a:tcPr marL="91450" marR="91450" marT="45725" marB="45725"/>
                </a:tc>
                <a:tc>
                  <a:txBody>
                    <a:bodyPr/>
                    <a:lstStyle/>
                    <a:p>
                      <a:pPr marL="0" marR="0" lvl="0" indent="0" algn="l" rtl="0">
                        <a:spcBef>
                          <a:spcPts val="0"/>
                        </a:spcBef>
                        <a:spcAft>
                          <a:spcPts val="0"/>
                        </a:spcAft>
                        <a:buNone/>
                      </a:pPr>
                      <a:r>
                        <a:rPr lang="en-US" sz="1500"/>
                        <a:t>Weight updates</a:t>
                      </a:r>
                      <a:endParaRPr sz="1500"/>
                    </a:p>
                  </a:txBody>
                  <a:tcPr marL="91450" marR="91450" marT="45725" marB="45725"/>
                </a:tc>
                <a:tc>
                  <a:txBody>
                    <a:bodyPr/>
                    <a:lstStyle/>
                    <a:p>
                      <a:pPr marL="0" marR="0" lvl="0" indent="0" algn="l" rtl="0">
                        <a:spcBef>
                          <a:spcPts val="0"/>
                        </a:spcBef>
                        <a:spcAft>
                          <a:spcPts val="0"/>
                        </a:spcAft>
                        <a:buNone/>
                      </a:pPr>
                      <a:r>
                        <a:rPr lang="en-US" sz="1500"/>
                        <a:t>Pass</a:t>
                      </a:r>
                      <a:endParaRPr sz="1500"/>
                    </a:p>
                  </a:txBody>
                  <a:tcPr marL="91450" marR="91450" marT="45725" marB="45725"/>
                </a:tc>
                <a:tc>
                  <a:txBody>
                    <a:bodyPr/>
                    <a:lstStyle/>
                    <a:p>
                      <a:pPr marL="0" marR="0" lvl="0" indent="0" algn="l" rtl="0">
                        <a:spcBef>
                          <a:spcPts val="0"/>
                        </a:spcBef>
                        <a:spcAft>
                          <a:spcPts val="0"/>
                        </a:spcAft>
                        <a:buNone/>
                      </a:pPr>
                      <a:r>
                        <a:rPr lang="en-US" sz="1500"/>
                        <a:t>Success</a:t>
                      </a:r>
                      <a:endParaRPr sz="1500"/>
                    </a:p>
                  </a:txBody>
                  <a:tcPr marL="91450" marR="91450" marT="45725" marB="45725"/>
                </a:tc>
                <a:extLst>
                  <a:ext uri="{0D108BD9-81ED-4DB2-BD59-A6C34878D82A}">
                    <a16:rowId xmlns:a16="http://schemas.microsoft.com/office/drawing/2014/main" val="10002"/>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TEST CASE REPORTING</a:t>
            </a:r>
            <a:endParaRPr b="1"/>
          </a:p>
        </p:txBody>
      </p:sp>
      <p:pic>
        <p:nvPicPr>
          <p:cNvPr id="215" name="Google Shape;215;p34"/>
          <p:cNvPicPr preferRelativeResize="0">
            <a:picLocks noGrp="1"/>
          </p:cNvPicPr>
          <p:nvPr>
            <p:ph type="body" idx="1"/>
          </p:nvPr>
        </p:nvPicPr>
        <p:blipFill rotWithShape="1">
          <a:blip r:embed="rId3">
            <a:alphaModFix/>
          </a:blip>
          <a:srcRect l="22716" t="24258" r="22307" b="6751"/>
          <a:stretch/>
        </p:blipFill>
        <p:spPr>
          <a:xfrm>
            <a:off x="2346385" y="1724268"/>
            <a:ext cx="6987396" cy="493228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IMPLEMENTATION</a:t>
            </a:r>
            <a:endParaRPr b="1"/>
          </a:p>
        </p:txBody>
      </p:sp>
      <p:pic>
        <p:nvPicPr>
          <p:cNvPr id="221" name="Google Shape;221;p35"/>
          <p:cNvPicPr preferRelativeResize="0">
            <a:picLocks noGrp="1"/>
          </p:cNvPicPr>
          <p:nvPr>
            <p:ph type="body" idx="1"/>
          </p:nvPr>
        </p:nvPicPr>
        <p:blipFill rotWithShape="1">
          <a:blip r:embed="rId3">
            <a:alphaModFix/>
          </a:blip>
          <a:srcRect l="32568" t="8863" r="35970" b="10987"/>
          <a:stretch/>
        </p:blipFill>
        <p:spPr>
          <a:xfrm>
            <a:off x="1135813" y="1825625"/>
            <a:ext cx="3036509" cy="4351338"/>
          </a:xfrm>
          <a:prstGeom prst="rect">
            <a:avLst/>
          </a:prstGeom>
          <a:noFill/>
          <a:ln>
            <a:noFill/>
          </a:ln>
        </p:spPr>
      </p:pic>
      <p:pic>
        <p:nvPicPr>
          <p:cNvPr id="222" name="Google Shape;222;p35"/>
          <p:cNvPicPr preferRelativeResize="0"/>
          <p:nvPr/>
        </p:nvPicPr>
        <p:blipFill rotWithShape="1">
          <a:blip r:embed="rId4">
            <a:alphaModFix/>
          </a:blip>
          <a:srcRect l="22931" t="34462" r="59898" b="25167"/>
          <a:stretch/>
        </p:blipFill>
        <p:spPr>
          <a:xfrm>
            <a:off x="6854940" y="1854199"/>
            <a:ext cx="3997085" cy="422742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CONCLUSION</a:t>
            </a:r>
            <a:endParaRPr b="1"/>
          </a:p>
        </p:txBody>
      </p:sp>
      <p:sp>
        <p:nvSpPr>
          <p:cNvPr id="228" name="Google Shape;228;p3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a:t>The aim to create a fitness app that would cater to the needs of one and all, “REVIVE” is a technological masterclass which aids the user in all its fitness needs.  So we can fairly conclude that the project </a:t>
            </a:r>
            <a:r>
              <a:rPr lang="en-US" b="1"/>
              <a:t>“REVIVE” </a:t>
            </a:r>
            <a:r>
              <a:rPr lang="en-US"/>
              <a:t>was a success with the successful running of all the given test cases and the various process models and structured diagrams are attached herewith.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b="1"/>
              <a:t>ABSTRACT</a:t>
            </a:r>
            <a:endParaRPr b="1"/>
          </a:p>
        </p:txBody>
      </p:sp>
      <p:sp>
        <p:nvSpPr>
          <p:cNvPr id="99" name="Google Shape;99;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a:t>Smartphones and tablets are slowly but steadily changing the way we look after our health and fitness. Today, many high quality mobile apps are available for users and health professionals and cover the whole health care chain, i.e. information collection, prevention, diagnosis, treatment and monitoring. The fitness application “REVIVE” provides for the perfect fitness solutions and caters to the needs of all fitness freaks. Our project transforms the idea of fitness by bringing forth crunch solutions related to fitness and take fitness to another level.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b="1"/>
              <a:t>PROBLEM STATEMENT</a:t>
            </a:r>
            <a:endParaRPr b="1"/>
          </a:p>
        </p:txBody>
      </p:sp>
      <p:sp>
        <p:nvSpPr>
          <p:cNvPr id="105" name="Google Shape;105;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a:t>Creation of a fitness application which would cater for a healthy lifestyle.</a:t>
            </a:r>
            <a:endParaRPr/>
          </a:p>
          <a:p>
            <a:pPr marL="228600" lvl="0" indent="-228600" algn="l" rtl="0">
              <a:lnSpc>
                <a:spcPct val="90000"/>
              </a:lnSpc>
              <a:spcBef>
                <a:spcPts val="1000"/>
              </a:spcBef>
              <a:spcAft>
                <a:spcPts val="0"/>
              </a:spcAft>
              <a:buClr>
                <a:schemeClr val="dk1"/>
              </a:buClr>
              <a:buSzPts val="2800"/>
              <a:buChar char="•"/>
            </a:pPr>
            <a:r>
              <a:rPr lang="en-US"/>
              <a:t>Application would track the physical state of an individual.</a:t>
            </a:r>
            <a:endParaRPr/>
          </a:p>
          <a:p>
            <a:pPr marL="228600" lvl="0" indent="-228600" algn="l" rtl="0">
              <a:lnSpc>
                <a:spcPct val="90000"/>
              </a:lnSpc>
              <a:spcBef>
                <a:spcPts val="1000"/>
              </a:spcBef>
              <a:spcAft>
                <a:spcPts val="0"/>
              </a:spcAft>
              <a:buClr>
                <a:schemeClr val="dk1"/>
              </a:buClr>
              <a:buSzPts val="2800"/>
              <a:buChar char="•"/>
            </a:pPr>
            <a:r>
              <a:rPr lang="en-US"/>
              <a:t>Provide consultations to better health.</a:t>
            </a:r>
            <a:endParaRPr/>
          </a:p>
          <a:p>
            <a:pPr marL="228600" lvl="0" indent="-228600" algn="l" rtl="0">
              <a:lnSpc>
                <a:spcPct val="90000"/>
              </a:lnSpc>
              <a:spcBef>
                <a:spcPts val="1000"/>
              </a:spcBef>
              <a:spcAft>
                <a:spcPts val="0"/>
              </a:spcAft>
              <a:buClr>
                <a:schemeClr val="dk1"/>
              </a:buClr>
              <a:buSzPts val="2800"/>
              <a:buChar char="•"/>
            </a:pPr>
            <a:r>
              <a:rPr lang="en-US"/>
              <a:t>Would take fitness to next level.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b="1"/>
              <a:t>PROCESS MODEL USED:</a:t>
            </a:r>
            <a:endParaRPr b="1"/>
          </a:p>
        </p:txBody>
      </p:sp>
      <p:sp>
        <p:nvSpPr>
          <p:cNvPr id="111" name="Google Shape;111;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92500" lnSpcReduction="20000"/>
          </a:bodyPr>
          <a:lstStyle/>
          <a:p>
            <a:pPr marL="0" lvl="0" indent="0" algn="ctr" rtl="0">
              <a:lnSpc>
                <a:spcPct val="90000"/>
              </a:lnSpc>
              <a:spcBef>
                <a:spcPts val="0"/>
              </a:spcBef>
              <a:spcAft>
                <a:spcPts val="0"/>
              </a:spcAft>
              <a:buClr>
                <a:schemeClr val="dk1"/>
              </a:buClr>
              <a:buSzPct val="100000"/>
              <a:buNone/>
            </a:pPr>
            <a:r>
              <a:rPr lang="en-US" b="1"/>
              <a:t>SPIRAL METHODOLOGY</a:t>
            </a:r>
            <a:endParaRPr/>
          </a:p>
          <a:p>
            <a:pPr marL="228600" lvl="0" indent="-228600" algn="l" rtl="0">
              <a:lnSpc>
                <a:spcPct val="90000"/>
              </a:lnSpc>
              <a:spcBef>
                <a:spcPts val="1000"/>
              </a:spcBef>
              <a:spcAft>
                <a:spcPts val="0"/>
              </a:spcAft>
              <a:buClr>
                <a:schemeClr val="dk1"/>
              </a:buClr>
              <a:buSzPct val="100000"/>
              <a:buChar char="•"/>
            </a:pPr>
            <a:r>
              <a:rPr lang="en-US"/>
              <a:t>The spiral model is a systems development lifecycle (SDLC) method used for risk management that combines the iterative development process model with the elements of the Waterfall model. </a:t>
            </a:r>
            <a:endParaRPr/>
          </a:p>
          <a:p>
            <a:pPr marL="228600" lvl="0" indent="-228600" algn="l" rtl="0">
              <a:lnSpc>
                <a:spcPct val="90000"/>
              </a:lnSpc>
              <a:spcBef>
                <a:spcPts val="1000"/>
              </a:spcBef>
              <a:spcAft>
                <a:spcPts val="0"/>
              </a:spcAft>
              <a:buClr>
                <a:schemeClr val="dk1"/>
              </a:buClr>
              <a:buSzPct val="100000"/>
              <a:buChar char="•"/>
            </a:pPr>
            <a:r>
              <a:rPr lang="en-US"/>
              <a:t> Based on the unique risk of the given project, the spiral model guides the team to adopt elements of one or more process models, like incremental, waterfall, or evolutionary prototyping. </a:t>
            </a:r>
            <a:endParaRPr/>
          </a:p>
          <a:p>
            <a:pPr marL="228600" lvl="0" indent="-228600" algn="l" rtl="0">
              <a:lnSpc>
                <a:spcPct val="90000"/>
              </a:lnSpc>
              <a:spcBef>
                <a:spcPts val="1000"/>
              </a:spcBef>
              <a:spcAft>
                <a:spcPts val="0"/>
              </a:spcAft>
              <a:buClr>
                <a:schemeClr val="dk1"/>
              </a:buClr>
              <a:buSzPct val="100000"/>
              <a:buChar char="•"/>
            </a:pPr>
            <a:r>
              <a:rPr lang="en-US"/>
              <a:t> In our project, there is a certain element of risk and in spiral methodology the avoidance of risk is enhanced. </a:t>
            </a:r>
            <a:endParaRPr/>
          </a:p>
          <a:p>
            <a:pPr marL="228600" lvl="0" indent="-228600" algn="l" rtl="0">
              <a:lnSpc>
                <a:spcPct val="90000"/>
              </a:lnSpc>
              <a:spcBef>
                <a:spcPts val="1000"/>
              </a:spcBef>
              <a:spcAft>
                <a:spcPts val="0"/>
              </a:spcAft>
              <a:buClr>
                <a:schemeClr val="dk1"/>
              </a:buClr>
              <a:buSzPct val="100000"/>
              <a:buChar char="•"/>
            </a:pPr>
            <a:r>
              <a:rPr lang="en-US"/>
              <a:t> Spiral methodology is good for projects where there is a dynamic change in requirements. </a:t>
            </a:r>
            <a:endParaRPr/>
          </a:p>
          <a:p>
            <a:pPr marL="228600" lvl="0" indent="-228600" algn="l" rtl="0">
              <a:lnSpc>
                <a:spcPct val="90000"/>
              </a:lnSpc>
              <a:spcBef>
                <a:spcPts val="1000"/>
              </a:spcBef>
              <a:spcAft>
                <a:spcPts val="0"/>
              </a:spcAft>
              <a:buClr>
                <a:schemeClr val="dk1"/>
              </a:buClr>
              <a:buSzPct val="100000"/>
              <a:buChar char="•"/>
            </a:pPr>
            <a:r>
              <a:rPr lang="en-US"/>
              <a:t> Software is produced in early in the software cycle.</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STAKEHOLDERS:</a:t>
            </a:r>
            <a:endParaRPr b="1"/>
          </a:p>
        </p:txBody>
      </p:sp>
      <p:graphicFrame>
        <p:nvGraphicFramePr>
          <p:cNvPr id="117" name="Google Shape;117;p18"/>
          <p:cNvGraphicFramePr/>
          <p:nvPr/>
        </p:nvGraphicFramePr>
        <p:xfrm>
          <a:off x="838200" y="1825625"/>
          <a:ext cx="3000000" cy="3000000"/>
        </p:xfrm>
        <a:graphic>
          <a:graphicData uri="http://schemas.openxmlformats.org/drawingml/2006/table">
            <a:tbl>
              <a:tblPr firstRow="1" bandRow="1">
                <a:noFill/>
                <a:tableStyleId>{950953B8-391F-41AE-A091-B72172FE51DC}</a:tableStyleId>
              </a:tblPr>
              <a:tblGrid>
                <a:gridCol w="2422575">
                  <a:extLst>
                    <a:ext uri="{9D8B030D-6E8A-4147-A177-3AD203B41FA5}">
                      <a16:colId xmlns:a16="http://schemas.microsoft.com/office/drawing/2014/main" val="20000"/>
                    </a:ext>
                  </a:extLst>
                </a:gridCol>
                <a:gridCol w="1621775">
                  <a:extLst>
                    <a:ext uri="{9D8B030D-6E8A-4147-A177-3AD203B41FA5}">
                      <a16:colId xmlns:a16="http://schemas.microsoft.com/office/drawing/2014/main" val="20001"/>
                    </a:ext>
                  </a:extLst>
                </a:gridCol>
                <a:gridCol w="1213450">
                  <a:extLst>
                    <a:ext uri="{9D8B030D-6E8A-4147-A177-3AD203B41FA5}">
                      <a16:colId xmlns:a16="http://schemas.microsoft.com/office/drawing/2014/main" val="20002"/>
                    </a:ext>
                  </a:extLst>
                </a:gridCol>
                <a:gridCol w="1752600">
                  <a:extLst>
                    <a:ext uri="{9D8B030D-6E8A-4147-A177-3AD203B41FA5}">
                      <a16:colId xmlns:a16="http://schemas.microsoft.com/office/drawing/2014/main" val="20003"/>
                    </a:ext>
                  </a:extLst>
                </a:gridCol>
                <a:gridCol w="1752600">
                  <a:extLst>
                    <a:ext uri="{9D8B030D-6E8A-4147-A177-3AD203B41FA5}">
                      <a16:colId xmlns:a16="http://schemas.microsoft.com/office/drawing/2014/main" val="20004"/>
                    </a:ext>
                  </a:extLst>
                </a:gridCol>
                <a:gridCol w="1752600">
                  <a:extLst>
                    <a:ext uri="{9D8B030D-6E8A-4147-A177-3AD203B41FA5}">
                      <a16:colId xmlns:a16="http://schemas.microsoft.com/office/drawing/2014/main" val="20005"/>
                    </a:ext>
                  </a:extLst>
                </a:gridCol>
              </a:tblGrid>
              <a:tr h="370850">
                <a:tc>
                  <a:txBody>
                    <a:bodyPr/>
                    <a:lstStyle/>
                    <a:p>
                      <a:pPr marL="0" marR="0" lvl="0" indent="0" algn="l" rtl="0">
                        <a:spcBef>
                          <a:spcPts val="0"/>
                        </a:spcBef>
                        <a:spcAft>
                          <a:spcPts val="0"/>
                        </a:spcAft>
                        <a:buNone/>
                      </a:pPr>
                      <a:r>
                        <a:rPr lang="en-US" sz="1800" u="none" strike="noStrike" cap="none"/>
                        <a:t>STAKE HOLDER NAME</a:t>
                      </a:r>
                      <a:endParaRPr sz="1800"/>
                    </a:p>
                  </a:txBody>
                  <a:tcPr marL="91450" marR="91450" marT="45725" marB="45725"/>
                </a:tc>
                <a:tc>
                  <a:txBody>
                    <a:bodyPr/>
                    <a:lstStyle/>
                    <a:p>
                      <a:pPr marL="0" marR="0" lvl="0" indent="0" algn="l" rtl="0">
                        <a:spcBef>
                          <a:spcPts val="0"/>
                        </a:spcBef>
                        <a:spcAft>
                          <a:spcPts val="0"/>
                        </a:spcAft>
                        <a:buNone/>
                      </a:pPr>
                      <a:r>
                        <a:rPr lang="en-US" sz="1800"/>
                        <a:t>DESIGNATION</a:t>
                      </a:r>
                      <a:endParaRPr sz="1800"/>
                    </a:p>
                  </a:txBody>
                  <a:tcPr marL="91450" marR="91450" marT="45725" marB="45725"/>
                </a:tc>
                <a:tc>
                  <a:txBody>
                    <a:bodyPr/>
                    <a:lstStyle/>
                    <a:p>
                      <a:pPr marL="0" marR="0" lvl="0" indent="0" algn="l" rtl="0">
                        <a:spcBef>
                          <a:spcPts val="0"/>
                        </a:spcBef>
                        <a:spcAft>
                          <a:spcPts val="0"/>
                        </a:spcAft>
                        <a:buNone/>
                      </a:pPr>
                      <a:r>
                        <a:rPr lang="en-US" sz="1800"/>
                        <a:t>ACTIVITY/AREA</a:t>
                      </a:r>
                      <a:endParaRPr sz="1800"/>
                    </a:p>
                  </a:txBody>
                  <a:tcPr marL="91450" marR="91450" marT="45725" marB="45725"/>
                </a:tc>
                <a:tc>
                  <a:txBody>
                    <a:bodyPr/>
                    <a:lstStyle/>
                    <a:p>
                      <a:pPr marL="0" marR="0" lvl="0" indent="0" algn="l" rtl="0">
                        <a:spcBef>
                          <a:spcPts val="0"/>
                        </a:spcBef>
                        <a:spcAft>
                          <a:spcPts val="0"/>
                        </a:spcAft>
                        <a:buNone/>
                      </a:pPr>
                      <a:r>
                        <a:rPr lang="en-US" sz="1800"/>
                        <a:t>INTEREST</a:t>
                      </a:r>
                      <a:endParaRPr sz="1800"/>
                    </a:p>
                  </a:txBody>
                  <a:tcPr marL="91450" marR="91450" marT="45725" marB="45725"/>
                </a:tc>
                <a:tc>
                  <a:txBody>
                    <a:bodyPr/>
                    <a:lstStyle/>
                    <a:p>
                      <a:pPr marL="0" marR="0" lvl="0" indent="0" algn="l" rtl="0">
                        <a:spcBef>
                          <a:spcPts val="0"/>
                        </a:spcBef>
                        <a:spcAft>
                          <a:spcPts val="0"/>
                        </a:spcAft>
                        <a:buNone/>
                      </a:pPr>
                      <a:r>
                        <a:rPr lang="en-US" sz="1800"/>
                        <a:t>INFLUENCE</a:t>
                      </a:r>
                      <a:endParaRPr sz="1800"/>
                    </a:p>
                  </a:txBody>
                  <a:tcPr marL="91450" marR="91450" marT="45725" marB="45725"/>
                </a:tc>
                <a:tc>
                  <a:txBody>
                    <a:bodyPr/>
                    <a:lstStyle/>
                    <a:p>
                      <a:pPr marL="0" marR="0" lvl="0" indent="0" algn="l" rtl="0">
                        <a:spcBef>
                          <a:spcPts val="0"/>
                        </a:spcBef>
                        <a:spcAft>
                          <a:spcPts val="0"/>
                        </a:spcAft>
                        <a:buNone/>
                      </a:pPr>
                      <a:r>
                        <a:rPr lang="en-US" sz="1800"/>
                        <a:t>PRIORITY</a:t>
                      </a:r>
                      <a:endParaRPr sz="1800"/>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a:t>SMARAJIT BAKSI</a:t>
                      </a:r>
                      <a:endParaRPr sz="1800"/>
                    </a:p>
                  </a:txBody>
                  <a:tcPr marL="91450" marR="91450" marT="45725" marB="45725"/>
                </a:tc>
                <a:tc>
                  <a:txBody>
                    <a:bodyPr/>
                    <a:lstStyle/>
                    <a:p>
                      <a:pPr marL="0" marR="0" lvl="0" indent="0" algn="l" rtl="0">
                        <a:spcBef>
                          <a:spcPts val="0"/>
                        </a:spcBef>
                        <a:spcAft>
                          <a:spcPts val="0"/>
                        </a:spcAft>
                        <a:buNone/>
                      </a:pPr>
                      <a:r>
                        <a:rPr lang="en-US" sz="1800"/>
                        <a:t>PROJECT MANAGER</a:t>
                      </a:r>
                      <a:endParaRPr sz="1800"/>
                    </a:p>
                  </a:txBody>
                  <a:tcPr marL="91450" marR="91450" marT="45725" marB="45725"/>
                </a:tc>
                <a:tc>
                  <a:txBody>
                    <a:bodyPr/>
                    <a:lstStyle/>
                    <a:p>
                      <a:pPr marL="0" marR="0" lvl="0" indent="0" algn="l" rtl="0">
                        <a:spcBef>
                          <a:spcPts val="0"/>
                        </a:spcBef>
                        <a:spcAft>
                          <a:spcPts val="0"/>
                        </a:spcAft>
                        <a:buNone/>
                      </a:pPr>
                      <a:r>
                        <a:rPr lang="en-US" sz="1800"/>
                        <a:t>TEAM LEAD</a:t>
                      </a:r>
                      <a:endParaRPr sz="1800"/>
                    </a:p>
                  </a:txBody>
                  <a:tcPr marL="91450" marR="91450" marT="45725" marB="45725"/>
                </a:tc>
                <a:tc>
                  <a:txBody>
                    <a:bodyPr/>
                    <a:lstStyle/>
                    <a:p>
                      <a:pPr marL="0" marR="0" lvl="0" indent="0" algn="l" rtl="0">
                        <a:spcBef>
                          <a:spcPts val="0"/>
                        </a:spcBef>
                        <a:spcAft>
                          <a:spcPts val="0"/>
                        </a:spcAft>
                        <a:buNone/>
                      </a:pPr>
                      <a:r>
                        <a:rPr lang="en-US" sz="1800"/>
                        <a:t>HIGH</a:t>
                      </a:r>
                      <a:endParaRPr sz="1800"/>
                    </a:p>
                  </a:txBody>
                  <a:tcPr marL="91450" marR="91450" marT="45725" marB="45725"/>
                </a:tc>
                <a:tc>
                  <a:txBody>
                    <a:bodyPr/>
                    <a:lstStyle/>
                    <a:p>
                      <a:pPr marL="0" marR="0" lvl="0" indent="0" algn="l" rtl="0">
                        <a:spcBef>
                          <a:spcPts val="0"/>
                        </a:spcBef>
                        <a:spcAft>
                          <a:spcPts val="0"/>
                        </a:spcAft>
                        <a:buNone/>
                      </a:pPr>
                      <a:r>
                        <a:rPr lang="en-US" sz="1800"/>
                        <a:t>HIGH</a:t>
                      </a:r>
                      <a:endParaRPr sz="1800"/>
                    </a:p>
                  </a:txBody>
                  <a:tcPr marL="91450" marR="91450" marT="45725" marB="45725"/>
                </a:tc>
                <a:tc>
                  <a:txBody>
                    <a:bodyPr/>
                    <a:lstStyle/>
                    <a:p>
                      <a:pPr marL="0" marR="0" lvl="0" indent="0" algn="l" rtl="0">
                        <a:spcBef>
                          <a:spcPts val="0"/>
                        </a:spcBef>
                        <a:spcAft>
                          <a:spcPts val="0"/>
                        </a:spcAft>
                        <a:buNone/>
                      </a:pPr>
                      <a:r>
                        <a:rPr lang="en-US" sz="1800"/>
                        <a:t>1</a:t>
                      </a:r>
                      <a:endParaRPr sz="180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a:t>ADARSH VARDHAN SINGH</a:t>
                      </a:r>
                      <a:endParaRPr sz="1800"/>
                    </a:p>
                  </a:txBody>
                  <a:tcPr marL="91450" marR="91450" marT="45725" marB="45725"/>
                </a:tc>
                <a:tc>
                  <a:txBody>
                    <a:bodyPr/>
                    <a:lstStyle/>
                    <a:p>
                      <a:pPr marL="0" marR="0" lvl="0" indent="0" algn="l" rtl="0">
                        <a:spcBef>
                          <a:spcPts val="0"/>
                        </a:spcBef>
                        <a:spcAft>
                          <a:spcPts val="0"/>
                        </a:spcAft>
                        <a:buNone/>
                      </a:pPr>
                      <a:r>
                        <a:rPr lang="en-US" sz="1800"/>
                        <a:t>RESOURCE MANAGER</a:t>
                      </a:r>
                      <a:endParaRPr sz="1800"/>
                    </a:p>
                  </a:txBody>
                  <a:tcPr marL="91450" marR="91450" marT="45725" marB="45725"/>
                </a:tc>
                <a:tc>
                  <a:txBody>
                    <a:bodyPr/>
                    <a:lstStyle/>
                    <a:p>
                      <a:pPr marL="0" marR="0" lvl="0" indent="0" algn="l" rtl="0">
                        <a:spcBef>
                          <a:spcPts val="0"/>
                        </a:spcBef>
                        <a:spcAft>
                          <a:spcPts val="0"/>
                        </a:spcAft>
                        <a:buNone/>
                      </a:pPr>
                      <a:r>
                        <a:rPr lang="en-US" sz="1800"/>
                        <a:t>RESOURCE PLANNING</a:t>
                      </a:r>
                      <a:endParaRPr sz="1800"/>
                    </a:p>
                  </a:txBody>
                  <a:tcPr marL="91450" marR="91450" marT="45725" marB="45725"/>
                </a:tc>
                <a:tc>
                  <a:txBody>
                    <a:bodyPr/>
                    <a:lstStyle/>
                    <a:p>
                      <a:pPr marL="0" marR="0" lvl="0" indent="0" algn="l" rtl="0">
                        <a:spcBef>
                          <a:spcPts val="0"/>
                        </a:spcBef>
                        <a:spcAft>
                          <a:spcPts val="0"/>
                        </a:spcAft>
                        <a:buNone/>
                      </a:pPr>
                      <a:r>
                        <a:rPr lang="en-US" sz="1800"/>
                        <a:t>MED</a:t>
                      </a:r>
                      <a:endParaRPr sz="1800"/>
                    </a:p>
                  </a:txBody>
                  <a:tcPr marL="91450" marR="91450" marT="45725" marB="45725"/>
                </a:tc>
                <a:tc>
                  <a:txBody>
                    <a:bodyPr/>
                    <a:lstStyle/>
                    <a:p>
                      <a:pPr marL="0" marR="0" lvl="0" indent="0" algn="l" rtl="0">
                        <a:spcBef>
                          <a:spcPts val="0"/>
                        </a:spcBef>
                        <a:spcAft>
                          <a:spcPts val="0"/>
                        </a:spcAft>
                        <a:buNone/>
                      </a:pPr>
                      <a:r>
                        <a:rPr lang="en-US" sz="1800"/>
                        <a:t>HIGH</a:t>
                      </a:r>
                      <a:endParaRPr sz="1800"/>
                    </a:p>
                  </a:txBody>
                  <a:tcPr marL="91450" marR="91450" marT="45725" marB="45725"/>
                </a:tc>
                <a:tc>
                  <a:txBody>
                    <a:bodyPr/>
                    <a:lstStyle/>
                    <a:p>
                      <a:pPr marL="0" marR="0" lvl="0" indent="0" algn="l" rtl="0">
                        <a:spcBef>
                          <a:spcPts val="0"/>
                        </a:spcBef>
                        <a:spcAft>
                          <a:spcPts val="0"/>
                        </a:spcAft>
                        <a:buNone/>
                      </a:pPr>
                      <a:r>
                        <a:rPr lang="en-US" sz="1800"/>
                        <a:t>2</a:t>
                      </a:r>
                      <a:endParaRPr sz="1800"/>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a:t>SHASHANK NANDANWAR</a:t>
                      </a:r>
                      <a:endParaRPr sz="1800"/>
                    </a:p>
                  </a:txBody>
                  <a:tcPr marL="91450" marR="91450" marT="45725" marB="45725"/>
                </a:tc>
                <a:tc>
                  <a:txBody>
                    <a:bodyPr/>
                    <a:lstStyle/>
                    <a:p>
                      <a:pPr marL="0" marR="0" lvl="0" indent="0" algn="l" rtl="0">
                        <a:spcBef>
                          <a:spcPts val="0"/>
                        </a:spcBef>
                        <a:spcAft>
                          <a:spcPts val="0"/>
                        </a:spcAft>
                        <a:buNone/>
                      </a:pPr>
                      <a:r>
                        <a:rPr lang="en-US" sz="1800"/>
                        <a:t>INVESTOR</a:t>
                      </a:r>
                      <a:endParaRPr sz="1800"/>
                    </a:p>
                  </a:txBody>
                  <a:tcPr marL="91450" marR="91450" marT="45725" marB="45725"/>
                </a:tc>
                <a:tc>
                  <a:txBody>
                    <a:bodyPr/>
                    <a:lstStyle/>
                    <a:p>
                      <a:pPr marL="0" marR="0" lvl="0" indent="0" algn="l" rtl="0">
                        <a:spcBef>
                          <a:spcPts val="0"/>
                        </a:spcBef>
                        <a:spcAft>
                          <a:spcPts val="0"/>
                        </a:spcAft>
                        <a:buNone/>
                      </a:pPr>
                      <a:r>
                        <a:rPr lang="en-US" sz="1800"/>
                        <a:t>FINANCE</a:t>
                      </a:r>
                      <a:endParaRPr sz="1800"/>
                    </a:p>
                  </a:txBody>
                  <a:tcPr marL="91450" marR="91450" marT="45725" marB="45725"/>
                </a:tc>
                <a:tc>
                  <a:txBody>
                    <a:bodyPr/>
                    <a:lstStyle/>
                    <a:p>
                      <a:pPr marL="0" marR="0" lvl="0" indent="0" algn="l" rtl="0">
                        <a:spcBef>
                          <a:spcPts val="0"/>
                        </a:spcBef>
                        <a:spcAft>
                          <a:spcPts val="0"/>
                        </a:spcAft>
                        <a:buNone/>
                      </a:pPr>
                      <a:r>
                        <a:rPr lang="en-US" sz="1800"/>
                        <a:t>LOW</a:t>
                      </a:r>
                      <a:endParaRPr sz="1800"/>
                    </a:p>
                  </a:txBody>
                  <a:tcPr marL="91450" marR="91450" marT="45725" marB="45725"/>
                </a:tc>
                <a:tc>
                  <a:txBody>
                    <a:bodyPr/>
                    <a:lstStyle/>
                    <a:p>
                      <a:pPr marL="0" marR="0" lvl="0" indent="0" algn="l" rtl="0">
                        <a:spcBef>
                          <a:spcPts val="0"/>
                        </a:spcBef>
                        <a:spcAft>
                          <a:spcPts val="0"/>
                        </a:spcAft>
                        <a:buNone/>
                      </a:pPr>
                      <a:r>
                        <a:rPr lang="en-US" sz="1800"/>
                        <a:t>HIGH</a:t>
                      </a:r>
                      <a:endParaRPr sz="1800"/>
                    </a:p>
                  </a:txBody>
                  <a:tcPr marL="91450" marR="91450" marT="45725" marB="45725"/>
                </a:tc>
                <a:tc>
                  <a:txBody>
                    <a:bodyPr/>
                    <a:lstStyle/>
                    <a:p>
                      <a:pPr marL="0" marR="0" lvl="0" indent="0" algn="l" rtl="0">
                        <a:spcBef>
                          <a:spcPts val="0"/>
                        </a:spcBef>
                        <a:spcAft>
                          <a:spcPts val="0"/>
                        </a:spcAft>
                        <a:buNone/>
                      </a:pPr>
                      <a:r>
                        <a:rPr lang="en-US" sz="1800"/>
                        <a:t>4</a:t>
                      </a:r>
                      <a:endParaRPr sz="1800"/>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US" sz="1800"/>
                        <a:t>ADITYA RAJ TIWARI</a:t>
                      </a:r>
                      <a:endParaRPr sz="1800"/>
                    </a:p>
                  </a:txBody>
                  <a:tcPr marL="91450" marR="91450" marT="45725" marB="45725"/>
                </a:tc>
                <a:tc>
                  <a:txBody>
                    <a:bodyPr/>
                    <a:lstStyle/>
                    <a:p>
                      <a:pPr marL="0" marR="0" lvl="0" indent="0" algn="l" rtl="0">
                        <a:spcBef>
                          <a:spcPts val="0"/>
                        </a:spcBef>
                        <a:spcAft>
                          <a:spcPts val="0"/>
                        </a:spcAft>
                        <a:buNone/>
                      </a:pPr>
                      <a:r>
                        <a:rPr lang="en-US" sz="1800"/>
                        <a:t>INVESTOR</a:t>
                      </a:r>
                      <a:endParaRPr sz="1800"/>
                    </a:p>
                  </a:txBody>
                  <a:tcPr marL="91450" marR="91450" marT="45725" marB="45725"/>
                </a:tc>
                <a:tc>
                  <a:txBody>
                    <a:bodyPr/>
                    <a:lstStyle/>
                    <a:p>
                      <a:pPr marL="0" marR="0" lvl="0" indent="0" algn="l" rtl="0">
                        <a:spcBef>
                          <a:spcPts val="0"/>
                        </a:spcBef>
                        <a:spcAft>
                          <a:spcPts val="0"/>
                        </a:spcAft>
                        <a:buNone/>
                      </a:pPr>
                      <a:r>
                        <a:rPr lang="en-US" sz="1800"/>
                        <a:t>FINANCE</a:t>
                      </a:r>
                      <a:endParaRPr sz="1800"/>
                    </a:p>
                  </a:txBody>
                  <a:tcPr marL="91450" marR="91450" marT="45725" marB="45725"/>
                </a:tc>
                <a:tc>
                  <a:txBody>
                    <a:bodyPr/>
                    <a:lstStyle/>
                    <a:p>
                      <a:pPr marL="0" marR="0" lvl="0" indent="0" algn="l" rtl="0">
                        <a:spcBef>
                          <a:spcPts val="0"/>
                        </a:spcBef>
                        <a:spcAft>
                          <a:spcPts val="0"/>
                        </a:spcAft>
                        <a:buNone/>
                      </a:pPr>
                      <a:r>
                        <a:rPr lang="en-US" sz="1800"/>
                        <a:t>LOW</a:t>
                      </a:r>
                      <a:endParaRPr sz="1800"/>
                    </a:p>
                  </a:txBody>
                  <a:tcPr marL="91450" marR="91450" marT="45725" marB="45725"/>
                </a:tc>
                <a:tc>
                  <a:txBody>
                    <a:bodyPr/>
                    <a:lstStyle/>
                    <a:p>
                      <a:pPr marL="0" marR="0" lvl="0" indent="0" algn="l" rtl="0">
                        <a:spcBef>
                          <a:spcPts val="0"/>
                        </a:spcBef>
                        <a:spcAft>
                          <a:spcPts val="0"/>
                        </a:spcAft>
                        <a:buNone/>
                      </a:pPr>
                      <a:r>
                        <a:rPr lang="en-US" sz="1800"/>
                        <a:t>MED</a:t>
                      </a:r>
                      <a:endParaRPr sz="1800"/>
                    </a:p>
                  </a:txBody>
                  <a:tcPr marL="91450" marR="91450" marT="45725" marB="45725"/>
                </a:tc>
                <a:tc>
                  <a:txBody>
                    <a:bodyPr/>
                    <a:lstStyle/>
                    <a:p>
                      <a:pPr marL="0" marR="0" lvl="0" indent="0" algn="l" rtl="0">
                        <a:spcBef>
                          <a:spcPts val="0"/>
                        </a:spcBef>
                        <a:spcAft>
                          <a:spcPts val="0"/>
                        </a:spcAft>
                        <a:buNone/>
                      </a:pPr>
                      <a:r>
                        <a:rPr lang="en-US" sz="1800"/>
                        <a:t>5</a:t>
                      </a:r>
                      <a:endParaRPr sz="1800"/>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SYSTEM REQUIREMENTS</a:t>
            </a:r>
            <a:endParaRPr b="1"/>
          </a:p>
        </p:txBody>
      </p:sp>
      <p:sp>
        <p:nvSpPr>
          <p:cNvPr id="123" name="Google Shape;123;p1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a:t>The application requires running on the Android operating system. </a:t>
            </a:r>
            <a:endParaRPr/>
          </a:p>
          <a:p>
            <a:pPr marL="228600" lvl="0" indent="-228600" algn="l" rtl="0">
              <a:lnSpc>
                <a:spcPct val="90000"/>
              </a:lnSpc>
              <a:spcBef>
                <a:spcPts val="1000"/>
              </a:spcBef>
              <a:spcAft>
                <a:spcPts val="0"/>
              </a:spcAft>
              <a:buClr>
                <a:schemeClr val="dk1"/>
              </a:buClr>
              <a:buSzPts val="2800"/>
              <a:buChar char="•"/>
            </a:pPr>
            <a:r>
              <a:rPr lang="en-US"/>
              <a:t>The application requires an android device with a minimum of 1 GB RAM. </a:t>
            </a:r>
            <a:endParaRPr/>
          </a:p>
          <a:p>
            <a:pPr marL="228600" lvl="0" indent="-228600" algn="l" rtl="0">
              <a:lnSpc>
                <a:spcPct val="90000"/>
              </a:lnSpc>
              <a:spcBef>
                <a:spcPts val="1000"/>
              </a:spcBef>
              <a:spcAft>
                <a:spcPts val="0"/>
              </a:spcAft>
              <a:buClr>
                <a:schemeClr val="dk1"/>
              </a:buClr>
              <a:buSzPts val="2800"/>
              <a:buChar char="•"/>
            </a:pPr>
            <a:r>
              <a:rPr lang="en-US"/>
              <a:t>The application requires an android device with a minimum processor speed of 1 GHz. </a:t>
            </a:r>
            <a:endParaRPr/>
          </a:p>
          <a:p>
            <a:pPr marL="228600" lvl="0" indent="-228600" algn="l" rtl="0">
              <a:lnSpc>
                <a:spcPct val="90000"/>
              </a:lnSpc>
              <a:spcBef>
                <a:spcPts val="1000"/>
              </a:spcBef>
              <a:spcAft>
                <a:spcPts val="0"/>
              </a:spcAft>
              <a:buClr>
                <a:schemeClr val="dk1"/>
              </a:buClr>
              <a:buSzPts val="2800"/>
              <a:buChar char="•"/>
            </a:pPr>
            <a:r>
              <a:rPr lang="en-US"/>
              <a:t>The application requires android device supporting minimum API level 23.</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b="1"/>
              <a:t>FUNCTIONAL &amp; NON- FUNCTIONAL REQUIREMENTS</a:t>
            </a:r>
            <a:endParaRPr b="1"/>
          </a:p>
        </p:txBody>
      </p:sp>
      <p:sp>
        <p:nvSpPr>
          <p:cNvPr id="129" name="Google Shape;129;p2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ct val="100000"/>
              <a:buNone/>
            </a:pPr>
            <a:r>
              <a:rPr lang="en-US" sz="2900" b="1"/>
              <a:t>FUNCTIONAL</a:t>
            </a:r>
            <a:endParaRPr sz="2900" b="1"/>
          </a:p>
          <a:p>
            <a:pPr marL="228600" lvl="0" indent="-228600" algn="l" rtl="0">
              <a:lnSpc>
                <a:spcPct val="90000"/>
              </a:lnSpc>
              <a:spcBef>
                <a:spcPts val="1000"/>
              </a:spcBef>
              <a:spcAft>
                <a:spcPts val="0"/>
              </a:spcAft>
              <a:buClr>
                <a:schemeClr val="dk1"/>
              </a:buClr>
              <a:buSzPct val="100000"/>
              <a:buChar char="•"/>
            </a:pPr>
            <a:r>
              <a:rPr lang="en-US" sz="2400"/>
              <a:t>The app should keep an eye on calorie count. </a:t>
            </a:r>
            <a:endParaRPr/>
          </a:p>
          <a:p>
            <a:pPr marL="228600" lvl="0" indent="-228600" algn="l" rtl="0">
              <a:lnSpc>
                <a:spcPct val="90000"/>
              </a:lnSpc>
              <a:spcBef>
                <a:spcPts val="1000"/>
              </a:spcBef>
              <a:spcAft>
                <a:spcPts val="0"/>
              </a:spcAft>
              <a:buClr>
                <a:schemeClr val="dk1"/>
              </a:buClr>
              <a:buSzPct val="100000"/>
              <a:buChar char="•"/>
            </a:pPr>
            <a:r>
              <a:rPr lang="en-US" sz="2400"/>
              <a:t>The app should have the option to select muscles to work on and also provide exercises. </a:t>
            </a:r>
            <a:endParaRPr/>
          </a:p>
          <a:p>
            <a:pPr marL="228600" lvl="0" indent="-228600" algn="l" rtl="0">
              <a:lnSpc>
                <a:spcPct val="90000"/>
              </a:lnSpc>
              <a:spcBef>
                <a:spcPts val="1000"/>
              </a:spcBef>
              <a:spcAft>
                <a:spcPts val="0"/>
              </a:spcAft>
              <a:buClr>
                <a:schemeClr val="dk1"/>
              </a:buClr>
              <a:buSzPct val="100000"/>
              <a:buChar char="•"/>
            </a:pPr>
            <a:r>
              <a:rPr lang="en-US" sz="2400"/>
              <a:t>The app should inform with all the procedures/instructions of a particular exercise. </a:t>
            </a:r>
            <a:endParaRPr/>
          </a:p>
          <a:p>
            <a:pPr marL="228600" lvl="0" indent="-228600" algn="l" rtl="0">
              <a:lnSpc>
                <a:spcPct val="90000"/>
              </a:lnSpc>
              <a:spcBef>
                <a:spcPts val="1000"/>
              </a:spcBef>
              <a:spcAft>
                <a:spcPts val="0"/>
              </a:spcAft>
              <a:buClr>
                <a:schemeClr val="dk1"/>
              </a:buClr>
              <a:buSzPct val="100000"/>
              <a:buChar char="•"/>
            </a:pPr>
            <a:r>
              <a:rPr lang="en-US" sz="2400"/>
              <a:t>The app should provide medical consultations and present with diet charts specific to the user. </a:t>
            </a:r>
            <a:endParaRPr/>
          </a:p>
          <a:p>
            <a:pPr marL="228600" lvl="0" indent="-228600" algn="l" rtl="0">
              <a:lnSpc>
                <a:spcPct val="90000"/>
              </a:lnSpc>
              <a:spcBef>
                <a:spcPts val="1000"/>
              </a:spcBef>
              <a:spcAft>
                <a:spcPts val="0"/>
              </a:spcAft>
              <a:buClr>
                <a:schemeClr val="dk1"/>
              </a:buClr>
              <a:buSzPct val="100000"/>
              <a:buChar char="•"/>
            </a:pPr>
            <a:r>
              <a:rPr lang="en-US" sz="2400"/>
              <a:t>The app should have a Body Mass Index (BMI) calculator</a:t>
            </a:r>
            <a:endParaRPr sz="2400"/>
          </a:p>
        </p:txBody>
      </p:sp>
      <p:sp>
        <p:nvSpPr>
          <p:cNvPr id="130" name="Google Shape;130;p2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ct val="100000"/>
              <a:buNone/>
            </a:pPr>
            <a:r>
              <a:rPr lang="en-US" sz="2500" b="1"/>
              <a:t>NON-FUNCTIONAL</a:t>
            </a:r>
            <a:endParaRPr/>
          </a:p>
          <a:p>
            <a:pPr marL="228600" lvl="0" indent="-228600" algn="l" rtl="0">
              <a:lnSpc>
                <a:spcPct val="90000"/>
              </a:lnSpc>
              <a:spcBef>
                <a:spcPts val="1000"/>
              </a:spcBef>
              <a:spcAft>
                <a:spcPts val="0"/>
              </a:spcAft>
              <a:buClr>
                <a:schemeClr val="dk1"/>
              </a:buClr>
              <a:buSzPct val="100000"/>
              <a:buChar char="•"/>
            </a:pPr>
            <a:r>
              <a:rPr lang="en-US" sz="2400"/>
              <a:t>The load time for the user interface screen should take no longer than 5 seconds.</a:t>
            </a:r>
            <a:endParaRPr/>
          </a:p>
          <a:p>
            <a:pPr marL="228600" lvl="0" indent="-228600" algn="l" rtl="0">
              <a:lnSpc>
                <a:spcPct val="90000"/>
              </a:lnSpc>
              <a:spcBef>
                <a:spcPts val="1000"/>
              </a:spcBef>
              <a:spcAft>
                <a:spcPts val="0"/>
              </a:spcAft>
              <a:buClr>
                <a:schemeClr val="dk1"/>
              </a:buClr>
              <a:buSzPct val="100000"/>
              <a:buChar char="•"/>
            </a:pPr>
            <a:r>
              <a:rPr lang="en-US" sz="2400"/>
              <a:t> Calorie count should be calculated with the least error and displayed alongside.  </a:t>
            </a:r>
            <a:endParaRPr/>
          </a:p>
          <a:p>
            <a:pPr marL="228600" lvl="0" indent="-228600" algn="l" rtl="0">
              <a:lnSpc>
                <a:spcPct val="90000"/>
              </a:lnSpc>
              <a:spcBef>
                <a:spcPts val="1000"/>
              </a:spcBef>
              <a:spcAft>
                <a:spcPts val="0"/>
              </a:spcAft>
              <a:buClr>
                <a:schemeClr val="dk1"/>
              </a:buClr>
              <a:buSzPct val="100000"/>
              <a:buChar char="•"/>
            </a:pPr>
            <a:r>
              <a:rPr lang="en-US" sz="2400"/>
              <a:t>The application should be able to run on any Android device having a minimum Android version 6.0 </a:t>
            </a:r>
            <a:endParaRPr/>
          </a:p>
          <a:p>
            <a:pPr marL="228600" lvl="0" indent="-228600" algn="l" rtl="0">
              <a:lnSpc>
                <a:spcPct val="90000"/>
              </a:lnSpc>
              <a:spcBef>
                <a:spcPts val="1000"/>
              </a:spcBef>
              <a:spcAft>
                <a:spcPts val="0"/>
              </a:spcAft>
              <a:buClr>
                <a:schemeClr val="dk1"/>
              </a:buClr>
              <a:buSzPct val="100000"/>
              <a:buChar char="•"/>
            </a:pPr>
            <a:r>
              <a:rPr lang="en-US" sz="2400"/>
              <a:t>The application should be available at all times.</a:t>
            </a:r>
            <a:endParaRPr sz="2400"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b="1"/>
              <a:t>PROJECT PLAN</a:t>
            </a:r>
            <a:endParaRPr b="1"/>
          </a:p>
        </p:txBody>
      </p:sp>
      <p:pic>
        <p:nvPicPr>
          <p:cNvPr id="136" name="Google Shape;136;p21"/>
          <p:cNvPicPr preferRelativeResize="0">
            <a:picLocks noGrp="1"/>
          </p:cNvPicPr>
          <p:nvPr>
            <p:ph type="body" idx="1"/>
          </p:nvPr>
        </p:nvPicPr>
        <p:blipFill rotWithShape="1">
          <a:blip r:embed="rId3">
            <a:alphaModFix/>
          </a:blip>
          <a:srcRect l="20598" t="16328" r="22196" b="2389"/>
          <a:stretch/>
        </p:blipFill>
        <p:spPr>
          <a:xfrm>
            <a:off x="2743199" y="1791436"/>
            <a:ext cx="6961517" cy="4922606"/>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983</Words>
  <Application>Microsoft Office PowerPoint</Application>
  <PresentationFormat>Widescreen</PresentationFormat>
  <Paragraphs>146</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Office Theme</vt:lpstr>
      <vt:lpstr>SEPM PROJECT</vt:lpstr>
      <vt:lpstr>CONTENTS:</vt:lpstr>
      <vt:lpstr>ABSTRACT</vt:lpstr>
      <vt:lpstr>PROBLEM STATEMENT</vt:lpstr>
      <vt:lpstr>PROCESS MODEL USED:</vt:lpstr>
      <vt:lpstr>STAKEHOLDERS:</vt:lpstr>
      <vt:lpstr>SYSTEM REQUIREMENTS</vt:lpstr>
      <vt:lpstr>FUNCTIONAL &amp; NON- FUNCTIONAL REQUIREMENTS</vt:lpstr>
      <vt:lpstr>PROJECT PLAN</vt:lpstr>
      <vt:lpstr>EFFORT &amp; COST ESTIMATION</vt:lpstr>
      <vt:lpstr>WORK BREAKDOWN STRUCTURE</vt:lpstr>
      <vt:lpstr>RISK ANALYSIS</vt:lpstr>
      <vt:lpstr>SYSTEM ARCHITECTURE</vt:lpstr>
      <vt:lpstr>USE CASE DIAGRAM</vt:lpstr>
      <vt:lpstr>CLASS DIAGRAM</vt:lpstr>
      <vt:lpstr>ENTITY RELATIONSHIP DIAGRAM</vt:lpstr>
      <vt:lpstr>DATA FLOW DIAGRAM</vt:lpstr>
      <vt:lpstr>SEQUENCE DIAGRAM</vt:lpstr>
      <vt:lpstr>COLLABORATION DIAGRAM</vt:lpstr>
      <vt:lpstr>DEVELOPMENT OF USER INTERFACE</vt:lpstr>
      <vt:lpstr>TEST CASES</vt:lpstr>
      <vt:lpstr>TEST CASE REPORTING</vt:lpstr>
      <vt:lpstr>IMPLEMENTATION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SEPM PROJECT</dc:title>
  <cp:lastModifiedBy>Shashank Nandanwar</cp:lastModifiedBy>
  <cp:revision>1</cp:revision>
  <dcterms:modified xsi:type="dcterms:W3CDTF">2023-01-01T18:41:03Z</dcterms:modified>
</cp:coreProperties>
</file>